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4" r:id="rId7"/>
    <p:sldId id="262" r:id="rId8"/>
    <p:sldId id="263" r:id="rId9"/>
    <p:sldId id="265" r:id="rId10"/>
    <p:sldId id="266" r:id="rId11"/>
    <p:sldId id="267" r:id="rId12"/>
    <p:sldId id="269" r:id="rId13"/>
    <p:sldId id="268" r:id="rId14"/>
    <p:sldId id="270"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64" d="100"/>
          <a:sy n="64" d="100"/>
        </p:scale>
        <p:origin x="7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6C290A-A293-4352-9BC2-CE398A419EA2}"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374737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6C290A-A293-4352-9BC2-CE398A419EA2}"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379557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6C290A-A293-4352-9BC2-CE398A419EA2}"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168898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D6C290A-A293-4352-9BC2-CE398A419EA2}"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43526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6C290A-A293-4352-9BC2-CE398A419EA2}" type="datetimeFigureOut">
              <a:rPr lang="en-GB" smtClean="0"/>
              <a:t>17/06/2014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195755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D6C290A-A293-4352-9BC2-CE398A419EA2}" type="datetimeFigureOut">
              <a:rPr lang="en-GB" smtClean="0"/>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350297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D6C290A-A293-4352-9BC2-CE398A419EA2}" type="datetimeFigureOut">
              <a:rPr lang="en-GB" smtClean="0"/>
              <a:t>17/06/2014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340898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D6C290A-A293-4352-9BC2-CE398A419EA2}" type="datetimeFigureOut">
              <a:rPr lang="en-GB" smtClean="0"/>
              <a:t>17/06/2014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310217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C290A-A293-4352-9BC2-CE398A419EA2}" type="datetimeFigureOut">
              <a:rPr lang="en-GB" smtClean="0"/>
              <a:t>17/06/2014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12743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C290A-A293-4352-9BC2-CE398A419EA2}" type="datetimeFigureOut">
              <a:rPr lang="en-GB" smtClean="0"/>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324615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C290A-A293-4352-9BC2-CE398A419EA2}" type="datetimeFigureOut">
              <a:rPr lang="en-GB" smtClean="0"/>
              <a:t>17/06/2014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5B5D2A-EE74-4A98-8B4C-F87819D0D0BC}" type="slidenum">
              <a:rPr lang="en-GB" smtClean="0"/>
              <a:t>‹#›</a:t>
            </a:fld>
            <a:endParaRPr lang="en-GB"/>
          </a:p>
        </p:txBody>
      </p:sp>
    </p:spTree>
    <p:extLst>
      <p:ext uri="{BB962C8B-B14F-4D97-AF65-F5344CB8AC3E}">
        <p14:creationId xmlns:p14="http://schemas.microsoft.com/office/powerpoint/2010/main" val="328811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accent6">
                <a:lumMod val="40000"/>
                <a:lumOff val="60000"/>
              </a:schemeClr>
            </a:gs>
            <a:gs pos="45000">
              <a:schemeClr val="accent6">
                <a:lumMod val="20000"/>
                <a:lumOff val="80000"/>
              </a:schemeClr>
            </a:gs>
            <a:gs pos="74000">
              <a:schemeClr val="accent1">
                <a:lumMod val="40000"/>
                <a:lumOff val="60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C290A-A293-4352-9BC2-CE398A419EA2}" type="datetimeFigureOut">
              <a:rPr lang="en-GB" smtClean="0"/>
              <a:t>17/06/2014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B5D2A-EE74-4A98-8B4C-F87819D0D0BC}" type="slidenum">
              <a:rPr lang="en-GB" smtClean="0"/>
              <a:t>‹#›</a:t>
            </a:fld>
            <a:endParaRPr lang="en-GB"/>
          </a:p>
        </p:txBody>
      </p:sp>
    </p:spTree>
    <p:extLst>
      <p:ext uri="{BB962C8B-B14F-4D97-AF65-F5344CB8AC3E}">
        <p14:creationId xmlns:p14="http://schemas.microsoft.com/office/powerpoint/2010/main" val="217909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184" y="1402080"/>
            <a:ext cx="11497056" cy="1938528"/>
          </a:xfrm>
        </p:spPr>
        <p:txBody>
          <a:bodyPr>
            <a:normAutofit/>
          </a:bodyPr>
          <a:lstStyle/>
          <a:p>
            <a:r>
              <a:rPr lang="en-GB" b="1" i="1" dirty="0" smtClean="0">
                <a:solidFill>
                  <a:schemeClr val="accent5">
                    <a:lumMod val="50000"/>
                  </a:schemeClr>
                </a:solidFill>
                <a:latin typeface="Goudy Old Style" panose="02020502050305020303" pitchFamily="18" charset="0"/>
              </a:rPr>
              <a:t>My Favourite Genre of Music</a:t>
            </a:r>
            <a:endParaRPr lang="en-GB" b="1" i="1" dirty="0">
              <a:solidFill>
                <a:schemeClr val="accent5">
                  <a:lumMod val="50000"/>
                </a:schemeClr>
              </a:solidFill>
              <a:latin typeface="Goudy Old Style" panose="02020502050305020303" pitchFamily="18" charset="0"/>
            </a:endParaRPr>
          </a:p>
        </p:txBody>
      </p:sp>
      <p:sp>
        <p:nvSpPr>
          <p:cNvPr id="3" name="Subtitle 2"/>
          <p:cNvSpPr>
            <a:spLocks noGrp="1"/>
          </p:cNvSpPr>
          <p:nvPr>
            <p:ph type="subTitle" idx="1"/>
          </p:nvPr>
        </p:nvSpPr>
        <p:spPr>
          <a:xfrm>
            <a:off x="487680" y="3901440"/>
            <a:ext cx="11109960" cy="2636520"/>
          </a:xfrm>
        </p:spPr>
        <p:txBody>
          <a:bodyPr>
            <a:normAutofit lnSpcReduction="10000"/>
          </a:bodyPr>
          <a:lstStyle/>
          <a:p>
            <a:r>
              <a:rPr lang="en-GB" sz="2800" i="1" dirty="0" smtClean="0">
                <a:solidFill>
                  <a:schemeClr val="accent5">
                    <a:lumMod val="50000"/>
                  </a:schemeClr>
                </a:solidFill>
                <a:latin typeface="Goudy Old Style" panose="02020502050305020303" pitchFamily="18" charset="0"/>
              </a:rPr>
              <a:t>I enjoy all types of music from alternative, rock and country to soulful; I also love indie music and pop rock. </a:t>
            </a:r>
          </a:p>
          <a:p>
            <a:endParaRPr lang="en-GB" sz="3600" b="1" i="1" dirty="0">
              <a:solidFill>
                <a:schemeClr val="accent5">
                  <a:lumMod val="50000"/>
                </a:schemeClr>
              </a:solidFill>
              <a:latin typeface="Goudy Old Style" panose="02020502050305020303" pitchFamily="18" charset="0"/>
            </a:endParaRPr>
          </a:p>
          <a:p>
            <a:r>
              <a:rPr lang="en-GB" sz="3600" b="1" i="1" dirty="0" smtClean="0">
                <a:solidFill>
                  <a:schemeClr val="accent5">
                    <a:lumMod val="50000"/>
                  </a:schemeClr>
                </a:solidFill>
                <a:latin typeface="Goudy Old Style" panose="02020502050305020303" pitchFamily="18" charset="0"/>
              </a:rPr>
              <a:t>Pop Rock- “</a:t>
            </a:r>
            <a:r>
              <a:rPr lang="en-GB" sz="2000" i="1" dirty="0" smtClean="0">
                <a:solidFill>
                  <a:schemeClr val="accent5">
                    <a:lumMod val="50000"/>
                  </a:schemeClr>
                </a:solidFill>
              </a:rPr>
              <a:t>Pop </a:t>
            </a:r>
            <a:r>
              <a:rPr lang="en-GB" sz="2000" i="1" dirty="0">
                <a:solidFill>
                  <a:schemeClr val="accent5">
                    <a:lumMod val="50000"/>
                  </a:schemeClr>
                </a:solidFill>
              </a:rPr>
              <a:t>rock is a music genre which mixes a catchy pop style and light lyrics in its (typically) guitar-based rock songs. There are varying definitions of the term, ranging from a slower and mellower form of rock music to a subgenre of pop music</a:t>
            </a:r>
            <a:r>
              <a:rPr lang="en-GB" sz="2000" i="1" dirty="0" smtClean="0">
                <a:solidFill>
                  <a:schemeClr val="accent5">
                    <a:lumMod val="50000"/>
                  </a:schemeClr>
                </a:solidFill>
              </a:rPr>
              <a:t>.”</a:t>
            </a:r>
            <a:endParaRPr lang="en-GB" sz="2000" i="1"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28" y="176022"/>
            <a:ext cx="3868916" cy="1762506"/>
          </a:xfrm>
          <a:prstGeom prst="rect">
            <a:avLst/>
          </a:prstGeom>
        </p:spPr>
      </p:pic>
    </p:spTree>
    <p:extLst>
      <p:ext uri="{BB962C8B-B14F-4D97-AF65-F5344CB8AC3E}">
        <p14:creationId xmlns:p14="http://schemas.microsoft.com/office/powerpoint/2010/main" val="225844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Fall Out Boy</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134112" y="1690689"/>
            <a:ext cx="7656576" cy="3344608"/>
          </a:xfrm>
        </p:spPr>
        <p:txBody>
          <a:bodyPr>
            <a:normAutofit/>
          </a:bodyPr>
          <a:lstStyle/>
          <a:p>
            <a:pPr marL="0" indent="0">
              <a:buNone/>
            </a:pPr>
            <a:r>
              <a:rPr lang="en-GB" sz="1700" b="1" dirty="0" smtClean="0">
                <a:solidFill>
                  <a:schemeClr val="accent5">
                    <a:lumMod val="50000"/>
                  </a:schemeClr>
                </a:solidFill>
                <a:effectLst/>
                <a:latin typeface="Goudy Old Style" panose="02020502050305020303" pitchFamily="18" charset="0"/>
              </a:rPr>
              <a:t>Fall Out Boy</a:t>
            </a:r>
            <a:r>
              <a:rPr lang="en-GB" sz="1700" dirty="0" smtClean="0">
                <a:solidFill>
                  <a:schemeClr val="accent5">
                    <a:lumMod val="50000"/>
                  </a:schemeClr>
                </a:solidFill>
                <a:effectLst/>
                <a:latin typeface="Goudy Old Style" panose="02020502050305020303" pitchFamily="18" charset="0"/>
              </a:rPr>
              <a:t> is an American band formed in Wilmette, Illinois in 2001. The band consists of vocalist/guitarist Patrick Stump, bassist Pete Wentz, guitarist Joe </a:t>
            </a:r>
            <a:r>
              <a:rPr lang="en-GB" sz="1700" dirty="0" err="1" smtClean="0">
                <a:solidFill>
                  <a:schemeClr val="accent5">
                    <a:lumMod val="50000"/>
                  </a:schemeClr>
                </a:solidFill>
                <a:effectLst/>
                <a:latin typeface="Goudy Old Style" panose="02020502050305020303" pitchFamily="18" charset="0"/>
              </a:rPr>
              <a:t>Trohman</a:t>
            </a:r>
            <a:r>
              <a:rPr lang="en-GB" sz="1700" dirty="0" smtClean="0">
                <a:solidFill>
                  <a:schemeClr val="accent5">
                    <a:lumMod val="50000"/>
                  </a:schemeClr>
                </a:solidFill>
                <a:effectLst/>
                <a:latin typeface="Goudy Old Style" panose="02020502050305020303" pitchFamily="18" charset="0"/>
              </a:rPr>
              <a:t>, and drummer Andy Hurley. The band originated from Chicago's </a:t>
            </a:r>
            <a:r>
              <a:rPr lang="en-GB" sz="1700" dirty="0" err="1" smtClean="0">
                <a:solidFill>
                  <a:schemeClr val="accent5">
                    <a:lumMod val="50000"/>
                  </a:schemeClr>
                </a:solidFill>
                <a:effectLst/>
                <a:latin typeface="Goudy Old Style" panose="02020502050305020303" pitchFamily="18" charset="0"/>
              </a:rPr>
              <a:t>hardcore</a:t>
            </a:r>
            <a:r>
              <a:rPr lang="en-GB" sz="1700" dirty="0" smtClean="0">
                <a:solidFill>
                  <a:schemeClr val="accent5">
                    <a:lumMod val="50000"/>
                  </a:schemeClr>
                </a:solidFill>
                <a:effectLst/>
                <a:latin typeface="Goudy Old Style" panose="02020502050305020303" pitchFamily="18" charset="0"/>
              </a:rPr>
              <a:t> punk scene in which Pete Wentz was heavily involved in; the band was formed by Pete and Joe as a pop punk side project of their respective ‘</a:t>
            </a:r>
            <a:r>
              <a:rPr lang="en-GB" sz="1700" dirty="0" err="1" smtClean="0">
                <a:solidFill>
                  <a:schemeClr val="accent5">
                    <a:lumMod val="50000"/>
                  </a:schemeClr>
                </a:solidFill>
                <a:effectLst/>
                <a:latin typeface="Goudy Old Style" panose="02020502050305020303" pitchFamily="18" charset="0"/>
              </a:rPr>
              <a:t>hardcore</a:t>
            </a:r>
            <a:r>
              <a:rPr lang="en-GB" sz="1700" dirty="0" smtClean="0">
                <a:solidFill>
                  <a:schemeClr val="accent5">
                    <a:lumMod val="50000"/>
                  </a:schemeClr>
                </a:solidFill>
                <a:effectLst/>
                <a:latin typeface="Goudy Old Style" panose="02020502050305020303" pitchFamily="18" charset="0"/>
              </a:rPr>
              <a:t>’ </a:t>
            </a:r>
            <a:r>
              <a:rPr lang="en-GB" sz="1700" dirty="0" err="1" smtClean="0">
                <a:solidFill>
                  <a:schemeClr val="accent5">
                    <a:lumMod val="50000"/>
                  </a:schemeClr>
                </a:solidFill>
                <a:effectLst/>
                <a:latin typeface="Goudy Old Style" panose="02020502050305020303" pitchFamily="18" charset="0"/>
              </a:rPr>
              <a:t>bands.The</a:t>
            </a:r>
            <a:r>
              <a:rPr lang="en-GB" sz="1700" dirty="0" smtClean="0">
                <a:solidFill>
                  <a:schemeClr val="accent5">
                    <a:lumMod val="50000"/>
                  </a:schemeClr>
                </a:solidFill>
                <a:effectLst/>
                <a:latin typeface="Goudy Old Style" panose="02020502050305020303" pitchFamily="18" charset="0"/>
              </a:rPr>
              <a:t> group went through a succession of drummers before landing Hurley and recording their debut album, </a:t>
            </a:r>
            <a:r>
              <a:rPr lang="en-GB" sz="1700" i="1" dirty="0" smtClean="0">
                <a:solidFill>
                  <a:schemeClr val="accent5">
                    <a:lumMod val="50000"/>
                  </a:schemeClr>
                </a:solidFill>
                <a:effectLst/>
                <a:latin typeface="Goudy Old Style" panose="02020502050305020303" pitchFamily="18" charset="0"/>
              </a:rPr>
              <a:t>Take This to Your Grave</a:t>
            </a:r>
            <a:r>
              <a:rPr lang="en-GB" sz="1700" dirty="0" smtClean="0">
                <a:solidFill>
                  <a:schemeClr val="accent5">
                    <a:lumMod val="50000"/>
                  </a:schemeClr>
                </a:solidFill>
                <a:effectLst/>
                <a:latin typeface="Goudy Old Style" panose="02020502050305020303" pitchFamily="18" charset="0"/>
              </a:rPr>
              <a:t> (2003), which became a huge success and helped the band gain a dedicated fan base which was emphasised through heavy touring, as well as some moderate commercial success. This led to further success for their other singles and albums.</a:t>
            </a:r>
          </a:p>
          <a:p>
            <a:pPr>
              <a:buFont typeface="Wingdings" panose="05000000000000000000" pitchFamily="2" charset="2"/>
              <a:buChar char="Ø"/>
            </a:pPr>
            <a:r>
              <a:rPr lang="en-GB" sz="1700" b="1" dirty="0" smtClean="0">
                <a:solidFill>
                  <a:schemeClr val="accent5">
                    <a:lumMod val="50000"/>
                  </a:schemeClr>
                </a:solidFill>
                <a:latin typeface="Goudy Old Style" panose="02020502050305020303" pitchFamily="18" charset="0"/>
              </a:rPr>
              <a:t>Labels- Island, </a:t>
            </a:r>
            <a:r>
              <a:rPr lang="en-GB" sz="1700" b="1" dirty="0" err="1" smtClean="0">
                <a:solidFill>
                  <a:schemeClr val="accent5">
                    <a:lumMod val="50000"/>
                  </a:schemeClr>
                </a:solidFill>
                <a:latin typeface="Goudy Old Style" panose="02020502050305020303" pitchFamily="18" charset="0"/>
              </a:rPr>
              <a:t>Fueled</a:t>
            </a:r>
            <a:r>
              <a:rPr lang="en-GB" sz="1700" b="1" dirty="0" smtClean="0">
                <a:solidFill>
                  <a:schemeClr val="accent5">
                    <a:lumMod val="50000"/>
                  </a:schemeClr>
                </a:solidFill>
                <a:latin typeface="Goudy Old Style" panose="02020502050305020303" pitchFamily="18" charset="0"/>
              </a:rPr>
              <a:t> by Ramen (past), Uprising Records (past)</a:t>
            </a:r>
          </a:p>
          <a:p>
            <a:pPr>
              <a:buFont typeface="Wingdings" panose="05000000000000000000" pitchFamily="2" charset="2"/>
              <a:buChar char="Ø"/>
            </a:pPr>
            <a:r>
              <a:rPr lang="en-GB" sz="1700" b="1" dirty="0" smtClean="0">
                <a:solidFill>
                  <a:schemeClr val="accent5">
                    <a:lumMod val="50000"/>
                  </a:schemeClr>
                </a:solidFill>
                <a:latin typeface="Goudy Old Style" panose="02020502050305020303" pitchFamily="18" charset="0"/>
              </a:rPr>
              <a:t>Manager- Bob </a:t>
            </a:r>
            <a:r>
              <a:rPr lang="en-GB" sz="1700" b="1" dirty="0" err="1" smtClean="0">
                <a:solidFill>
                  <a:schemeClr val="accent5">
                    <a:lumMod val="50000"/>
                  </a:schemeClr>
                </a:solidFill>
                <a:latin typeface="Goudy Old Style" panose="02020502050305020303" pitchFamily="18" charset="0"/>
              </a:rPr>
              <a:t>McLynn</a:t>
            </a:r>
            <a:endParaRPr lang="en-GB" sz="1700" b="1"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stretch>
            <a:fillRect/>
          </a:stretch>
        </p:blipFill>
        <p:spPr>
          <a:xfrm>
            <a:off x="7893952" y="4324349"/>
            <a:ext cx="4176128" cy="2368550"/>
          </a:xfrm>
          <a:prstGeom prst="rect">
            <a:avLst/>
          </a:prstGeom>
        </p:spPr>
      </p:pic>
      <p:pic>
        <p:nvPicPr>
          <p:cNvPr id="5" name="Picture 4"/>
          <p:cNvPicPr>
            <a:picLocks noChangeAspect="1"/>
          </p:cNvPicPr>
          <p:nvPr/>
        </p:nvPicPr>
        <p:blipFill>
          <a:blip r:embed="rId3"/>
          <a:stretch>
            <a:fillRect/>
          </a:stretch>
        </p:blipFill>
        <p:spPr>
          <a:xfrm>
            <a:off x="8785927" y="1690688"/>
            <a:ext cx="2392178" cy="2392178"/>
          </a:xfrm>
          <a:prstGeom prst="rect">
            <a:avLst/>
          </a:prstGeom>
        </p:spPr>
      </p:pic>
      <p:sp>
        <p:nvSpPr>
          <p:cNvPr id="6" name="TextBox 5"/>
          <p:cNvSpPr txBox="1"/>
          <p:nvPr/>
        </p:nvSpPr>
        <p:spPr>
          <a:xfrm>
            <a:off x="134112" y="4844797"/>
            <a:ext cx="7461504" cy="2308324"/>
          </a:xfrm>
          <a:prstGeom prst="rect">
            <a:avLst/>
          </a:prstGeom>
          <a:noFill/>
        </p:spPr>
        <p:txBody>
          <a:bodyPr wrap="square" rtlCol="0">
            <a:spAutoFit/>
          </a:bodyPr>
          <a:lstStyle/>
          <a:p>
            <a:r>
              <a:rPr lang="en-GB" b="1" dirty="0" smtClean="0">
                <a:solidFill>
                  <a:schemeClr val="accent5">
                    <a:lumMod val="50000"/>
                  </a:schemeClr>
                </a:solidFill>
                <a:latin typeface="Goudy Old Style" panose="02020502050305020303" pitchFamily="18" charset="0"/>
              </a:rPr>
              <a:t>Top Famous Tracks from Fall Out Boy:</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Alone Together</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Dance, Dance</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I don’t Care</a:t>
            </a:r>
          </a:p>
          <a:p>
            <a:pPr marL="285750" indent="-285750">
              <a:buFont typeface="Wingdings" panose="05000000000000000000" pitchFamily="2" charset="2"/>
              <a:buChar char="Ø"/>
            </a:pPr>
            <a:r>
              <a:rPr lang="en-GB" dirty="0" err="1" smtClean="0">
                <a:solidFill>
                  <a:schemeClr val="accent5">
                    <a:lumMod val="50000"/>
                  </a:schemeClr>
                </a:solidFill>
                <a:latin typeface="Goudy Old Style" panose="02020502050305020303" pitchFamily="18" charset="0"/>
              </a:rPr>
              <a:t>Thnks</a:t>
            </a:r>
            <a:r>
              <a:rPr lang="en-GB" dirty="0" smtClean="0">
                <a:solidFill>
                  <a:schemeClr val="accent5">
                    <a:lumMod val="50000"/>
                  </a:schemeClr>
                </a:solidFill>
                <a:latin typeface="Goudy Old Style" panose="02020502050305020303" pitchFamily="18" charset="0"/>
              </a:rPr>
              <a:t> Fr </a:t>
            </a:r>
            <a:r>
              <a:rPr lang="en-GB" dirty="0" err="1" smtClean="0">
                <a:solidFill>
                  <a:schemeClr val="accent5">
                    <a:lumMod val="50000"/>
                  </a:schemeClr>
                </a:solidFill>
                <a:latin typeface="Goudy Old Style" panose="02020502050305020303" pitchFamily="18" charset="0"/>
              </a:rPr>
              <a:t>Th</a:t>
            </a:r>
            <a:r>
              <a:rPr lang="en-GB" dirty="0" smtClean="0">
                <a:solidFill>
                  <a:schemeClr val="accent5">
                    <a:lumMod val="50000"/>
                  </a:schemeClr>
                </a:solidFill>
                <a:latin typeface="Goudy Old Style" panose="02020502050305020303" pitchFamily="18" charset="0"/>
              </a:rPr>
              <a:t> </a:t>
            </a:r>
            <a:r>
              <a:rPr lang="en-GB" dirty="0" err="1" smtClean="0">
                <a:solidFill>
                  <a:schemeClr val="accent5">
                    <a:lumMod val="50000"/>
                  </a:schemeClr>
                </a:solidFill>
                <a:latin typeface="Goudy Old Style" panose="02020502050305020303" pitchFamily="18" charset="0"/>
              </a:rPr>
              <a:t>Mmrs</a:t>
            </a:r>
            <a:endParaRPr lang="en-GB" dirty="0" smtClean="0">
              <a:solidFill>
                <a:schemeClr val="accent5">
                  <a:lumMod val="50000"/>
                </a:schemeClr>
              </a:solidFill>
              <a:latin typeface="Goudy Old Style" panose="02020502050305020303" pitchFamily="18" charset="0"/>
            </a:endParaRP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Sugar, We’re going down</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The Phoenix</a:t>
            </a:r>
          </a:p>
          <a:p>
            <a:pPr marL="285750" indent="-285750">
              <a:buFont typeface="Wingdings" panose="05000000000000000000" pitchFamily="2" charset="2"/>
              <a:buChar char="Ø"/>
            </a:pPr>
            <a:endParaRPr lang="en-GB" b="1" dirty="0">
              <a:solidFill>
                <a:schemeClr val="accent5">
                  <a:lumMod val="50000"/>
                </a:schemeClr>
              </a:solidFill>
              <a:latin typeface="Goudy Old Style" panose="02020502050305020303" pitchFamily="18" charset="0"/>
            </a:endParaRPr>
          </a:p>
        </p:txBody>
      </p:sp>
    </p:spTree>
    <p:extLst>
      <p:ext uri="{BB962C8B-B14F-4D97-AF65-F5344CB8AC3E}">
        <p14:creationId xmlns:p14="http://schemas.microsoft.com/office/powerpoint/2010/main" val="2514820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err="1" smtClean="0">
                <a:solidFill>
                  <a:schemeClr val="accent5">
                    <a:lumMod val="50000"/>
                  </a:schemeClr>
                </a:solidFill>
                <a:latin typeface="Goudy Old Style" panose="02020502050305020303" pitchFamily="18" charset="0"/>
              </a:rPr>
              <a:t>Paramore</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3560063" y="1830897"/>
            <a:ext cx="5142644" cy="5027103"/>
          </a:xfrm>
        </p:spPr>
        <p:txBody>
          <a:bodyPr>
            <a:noAutofit/>
          </a:bodyPr>
          <a:lstStyle/>
          <a:p>
            <a:pPr marL="0" indent="0">
              <a:buNone/>
            </a:pPr>
            <a:r>
              <a:rPr lang="en-GB" sz="2000" b="1" dirty="0" err="1" smtClean="0">
                <a:solidFill>
                  <a:schemeClr val="accent5">
                    <a:lumMod val="50000"/>
                  </a:schemeClr>
                </a:solidFill>
                <a:latin typeface="Goudy Old Style" panose="02020502050305020303" pitchFamily="18" charset="0"/>
              </a:rPr>
              <a:t>Paramore</a:t>
            </a:r>
            <a:r>
              <a:rPr lang="en-GB" sz="2000" dirty="0" smtClean="0">
                <a:solidFill>
                  <a:schemeClr val="accent5">
                    <a:lumMod val="50000"/>
                  </a:schemeClr>
                </a:solidFill>
                <a:latin typeface="Goudy Old Style" panose="02020502050305020303" pitchFamily="18" charset="0"/>
              </a:rPr>
              <a:t> is an American band from Franklin, Tennessee, formed in 2004. The band consists of lead vocalist Hayley Williams, bassist Jeremy Davis, and guitarist Taylor York. The group released its debut album </a:t>
            </a:r>
            <a:r>
              <a:rPr lang="en-GB" sz="2000" i="1" dirty="0" smtClean="0">
                <a:solidFill>
                  <a:schemeClr val="accent5">
                    <a:lumMod val="50000"/>
                  </a:schemeClr>
                </a:solidFill>
                <a:latin typeface="Goudy Old Style" panose="02020502050305020303" pitchFamily="18" charset="0"/>
              </a:rPr>
              <a:t>All We Know Is Falling</a:t>
            </a:r>
            <a:r>
              <a:rPr lang="en-GB" sz="2000" dirty="0" smtClean="0">
                <a:solidFill>
                  <a:schemeClr val="accent5">
                    <a:lumMod val="50000"/>
                  </a:schemeClr>
                </a:solidFill>
                <a:latin typeface="Goudy Old Style" panose="02020502050305020303" pitchFamily="18" charset="0"/>
              </a:rPr>
              <a:t> in 2005.</a:t>
            </a:r>
          </a:p>
          <a:p>
            <a:pPr marL="0" indent="0">
              <a:buNone/>
            </a:pPr>
            <a:endParaRPr lang="en-GB" sz="2000" b="1" dirty="0" smtClean="0">
              <a:solidFill>
                <a:schemeClr val="accent5">
                  <a:lumMod val="50000"/>
                </a:schemeClr>
              </a:solidFill>
              <a:latin typeface="Goudy Old Style" panose="02020502050305020303" pitchFamily="18" charset="0"/>
            </a:endParaRPr>
          </a:p>
          <a:p>
            <a:pPr marL="0" indent="0">
              <a:buNone/>
            </a:pPr>
            <a:r>
              <a:rPr lang="en-GB" sz="2000" b="1" dirty="0" smtClean="0">
                <a:solidFill>
                  <a:schemeClr val="accent5">
                    <a:lumMod val="50000"/>
                  </a:schemeClr>
                </a:solidFill>
                <a:latin typeface="Goudy Old Style" panose="02020502050305020303" pitchFamily="18" charset="0"/>
              </a:rPr>
              <a:t>2</a:t>
            </a:r>
            <a:r>
              <a:rPr lang="en-GB" sz="2000" b="1" baseline="30000" dirty="0" smtClean="0">
                <a:solidFill>
                  <a:schemeClr val="accent5">
                    <a:lumMod val="50000"/>
                  </a:schemeClr>
                </a:solidFill>
                <a:latin typeface="Goudy Old Style" panose="02020502050305020303" pitchFamily="18" charset="0"/>
              </a:rPr>
              <a:t>nd</a:t>
            </a:r>
            <a:r>
              <a:rPr lang="en-GB" sz="2000" b="1" dirty="0" smtClean="0">
                <a:solidFill>
                  <a:schemeClr val="accent5">
                    <a:lumMod val="50000"/>
                  </a:schemeClr>
                </a:solidFill>
                <a:latin typeface="Goudy Old Style" panose="02020502050305020303" pitchFamily="18" charset="0"/>
              </a:rPr>
              <a:t> Album released in 2007- Riot</a:t>
            </a:r>
          </a:p>
          <a:p>
            <a:pPr marL="0" indent="0">
              <a:buNone/>
            </a:pPr>
            <a:r>
              <a:rPr lang="en-GB" sz="2000" b="1" dirty="0" smtClean="0">
                <a:solidFill>
                  <a:schemeClr val="accent5">
                    <a:lumMod val="50000"/>
                  </a:schemeClr>
                </a:solidFill>
                <a:latin typeface="Goudy Old Style" panose="02020502050305020303" pitchFamily="18" charset="0"/>
              </a:rPr>
              <a:t>3</a:t>
            </a:r>
            <a:r>
              <a:rPr lang="en-GB" sz="2000" b="1" baseline="30000" dirty="0" smtClean="0">
                <a:solidFill>
                  <a:schemeClr val="accent5">
                    <a:lumMod val="50000"/>
                  </a:schemeClr>
                </a:solidFill>
                <a:latin typeface="Goudy Old Style" panose="02020502050305020303" pitchFamily="18" charset="0"/>
              </a:rPr>
              <a:t>rd</a:t>
            </a:r>
            <a:r>
              <a:rPr lang="en-GB" sz="2000" b="1" dirty="0" smtClean="0">
                <a:solidFill>
                  <a:schemeClr val="accent5">
                    <a:lumMod val="50000"/>
                  </a:schemeClr>
                </a:solidFill>
                <a:latin typeface="Goudy Old Style" panose="02020502050305020303" pitchFamily="18" charset="0"/>
              </a:rPr>
              <a:t> Album released in 2009- Brand New Eyes</a:t>
            </a:r>
          </a:p>
          <a:p>
            <a:pPr marL="0" indent="0">
              <a:buNone/>
            </a:pPr>
            <a:r>
              <a:rPr lang="en-GB" sz="2000" b="1" dirty="0" smtClean="0">
                <a:solidFill>
                  <a:schemeClr val="accent5">
                    <a:lumMod val="50000"/>
                  </a:schemeClr>
                </a:solidFill>
                <a:latin typeface="Goudy Old Style" panose="02020502050305020303" pitchFamily="18" charset="0"/>
              </a:rPr>
              <a:t>4</a:t>
            </a:r>
            <a:r>
              <a:rPr lang="en-GB" sz="2000" b="1" baseline="30000" dirty="0" smtClean="0">
                <a:solidFill>
                  <a:schemeClr val="accent5">
                    <a:lumMod val="50000"/>
                  </a:schemeClr>
                </a:solidFill>
                <a:latin typeface="Goudy Old Style" panose="02020502050305020303" pitchFamily="18" charset="0"/>
              </a:rPr>
              <a:t>th</a:t>
            </a:r>
            <a:r>
              <a:rPr lang="en-GB" sz="2000" b="1" dirty="0" smtClean="0">
                <a:solidFill>
                  <a:schemeClr val="accent5">
                    <a:lumMod val="50000"/>
                  </a:schemeClr>
                </a:solidFill>
                <a:latin typeface="Goudy Old Style" panose="02020502050305020303" pitchFamily="18" charset="0"/>
              </a:rPr>
              <a:t> Album- </a:t>
            </a:r>
            <a:r>
              <a:rPr lang="en-GB" sz="2000" b="1" dirty="0" err="1" smtClean="0">
                <a:solidFill>
                  <a:schemeClr val="accent5">
                    <a:lumMod val="50000"/>
                  </a:schemeClr>
                </a:solidFill>
                <a:latin typeface="Goudy Old Style" panose="02020502050305020303" pitchFamily="18" charset="0"/>
              </a:rPr>
              <a:t>Paramore</a:t>
            </a:r>
            <a:endParaRPr lang="en-GB" sz="2000" b="1" dirty="0" smtClean="0">
              <a:solidFill>
                <a:schemeClr val="accent5">
                  <a:lumMod val="50000"/>
                </a:schemeClr>
              </a:solidFill>
              <a:latin typeface="Goudy Old Style" panose="02020502050305020303" pitchFamily="18" charset="0"/>
            </a:endParaRPr>
          </a:p>
          <a:p>
            <a:pPr>
              <a:buFont typeface="Wingdings" panose="05000000000000000000" pitchFamily="2" charset="2"/>
              <a:buChar char="Ø"/>
            </a:pPr>
            <a:endParaRPr lang="en-GB" sz="2000" b="1" dirty="0" smtClean="0">
              <a:solidFill>
                <a:schemeClr val="accent5">
                  <a:lumMod val="50000"/>
                </a:schemeClr>
              </a:solidFill>
              <a:latin typeface="Goudy Old Style" panose="02020502050305020303" pitchFamily="18" charset="0"/>
            </a:endParaRPr>
          </a:p>
          <a:p>
            <a:pPr>
              <a:buFont typeface="Wingdings" panose="05000000000000000000" pitchFamily="2" charset="2"/>
              <a:buChar char="Ø"/>
            </a:pPr>
            <a:r>
              <a:rPr lang="en-GB" sz="2000" b="1" dirty="0" smtClean="0">
                <a:solidFill>
                  <a:schemeClr val="accent5">
                    <a:lumMod val="50000"/>
                  </a:schemeClr>
                </a:solidFill>
                <a:latin typeface="Goudy Old Style" panose="02020502050305020303" pitchFamily="18" charset="0"/>
              </a:rPr>
              <a:t>Labels- Ramen, Atlantic</a:t>
            </a:r>
          </a:p>
          <a:p>
            <a:pPr>
              <a:buFont typeface="Wingdings" panose="05000000000000000000" pitchFamily="2" charset="2"/>
              <a:buChar char="Ø"/>
            </a:pPr>
            <a:r>
              <a:rPr lang="en-GB" sz="2000" b="1" dirty="0" smtClean="0">
                <a:solidFill>
                  <a:schemeClr val="accent5">
                    <a:lumMod val="50000"/>
                  </a:schemeClr>
                </a:solidFill>
                <a:latin typeface="Goudy Old Style" panose="02020502050305020303" pitchFamily="18" charset="0"/>
              </a:rPr>
              <a:t>Manager- Andrew Weiss, Mark Mercado</a:t>
            </a:r>
            <a:endParaRPr lang="en-GB" sz="2000" b="1"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stretch>
            <a:fillRect/>
          </a:stretch>
        </p:blipFill>
        <p:spPr>
          <a:xfrm>
            <a:off x="134112" y="4170882"/>
            <a:ext cx="3425952" cy="2546909"/>
          </a:xfrm>
          <a:prstGeom prst="rect">
            <a:avLst/>
          </a:prstGeom>
        </p:spPr>
      </p:pic>
      <p:pic>
        <p:nvPicPr>
          <p:cNvPr id="5" name="Picture 4"/>
          <p:cNvPicPr>
            <a:picLocks noChangeAspect="1"/>
          </p:cNvPicPr>
          <p:nvPr/>
        </p:nvPicPr>
        <p:blipFill>
          <a:blip r:embed="rId3"/>
          <a:stretch>
            <a:fillRect/>
          </a:stretch>
        </p:blipFill>
        <p:spPr>
          <a:xfrm>
            <a:off x="607218" y="1556008"/>
            <a:ext cx="2479739" cy="2479739"/>
          </a:xfrm>
          <a:prstGeom prst="rect">
            <a:avLst/>
          </a:prstGeom>
        </p:spPr>
      </p:pic>
      <p:sp>
        <p:nvSpPr>
          <p:cNvPr id="6" name="TextBox 5"/>
          <p:cNvSpPr txBox="1"/>
          <p:nvPr/>
        </p:nvSpPr>
        <p:spPr>
          <a:xfrm>
            <a:off x="8702707" y="1556008"/>
            <a:ext cx="4798771" cy="5355312"/>
          </a:xfrm>
          <a:prstGeom prst="rect">
            <a:avLst/>
          </a:prstGeom>
          <a:noFill/>
        </p:spPr>
        <p:txBody>
          <a:bodyPr wrap="square" rtlCol="0">
            <a:spAutoFit/>
          </a:bodyPr>
          <a:lstStyle/>
          <a:p>
            <a:r>
              <a:rPr lang="en-GB" b="1" dirty="0" smtClean="0">
                <a:solidFill>
                  <a:schemeClr val="accent5">
                    <a:lumMod val="50000"/>
                  </a:schemeClr>
                </a:solidFill>
                <a:latin typeface="Goudy Old Style" panose="02020502050305020303" pitchFamily="18" charset="0"/>
              </a:rPr>
              <a:t>Top Famous Tracks for </a:t>
            </a:r>
            <a:r>
              <a:rPr lang="en-GB" b="1" dirty="0" err="1" smtClean="0">
                <a:solidFill>
                  <a:schemeClr val="accent5">
                    <a:lumMod val="50000"/>
                  </a:schemeClr>
                </a:solidFill>
                <a:latin typeface="Goudy Old Style" panose="02020502050305020303" pitchFamily="18" charset="0"/>
              </a:rPr>
              <a:t>Paramore</a:t>
            </a:r>
            <a:r>
              <a:rPr lang="en-GB" b="1" dirty="0" smtClean="0"/>
              <a:t>:</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Still Into You</a:t>
            </a:r>
          </a:p>
          <a:p>
            <a:pPr marL="285750" indent="-285750">
              <a:buFont typeface="Wingdings" panose="05000000000000000000" pitchFamily="2" charset="2"/>
              <a:buChar char="Ø"/>
            </a:pPr>
            <a:r>
              <a:rPr lang="en-GB" dirty="0" err="1" smtClean="0">
                <a:solidFill>
                  <a:schemeClr val="accent5">
                    <a:lumMod val="50000"/>
                  </a:schemeClr>
                </a:solidFill>
                <a:latin typeface="Goudy Old Style" panose="02020502050305020303" pitchFamily="18" charset="0"/>
              </a:rPr>
              <a:t>Ain’t</a:t>
            </a:r>
            <a:r>
              <a:rPr lang="en-GB" dirty="0" smtClean="0">
                <a:solidFill>
                  <a:schemeClr val="accent5">
                    <a:lumMod val="50000"/>
                  </a:schemeClr>
                </a:solidFill>
                <a:latin typeface="Goudy Old Style" panose="02020502050305020303" pitchFamily="18" charset="0"/>
              </a:rPr>
              <a:t> it Fun</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Decode</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The Only Exception</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Ignorance</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Now</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That’s What You Get</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Monster</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Misery Business</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All I Wanted</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Careful</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Daydreaming</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When it Rains</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Decoy</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We are Broken</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Proof</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Let the Flames Begin</a:t>
            </a:r>
          </a:p>
          <a:p>
            <a:pPr marL="285750" indent="-285750">
              <a:buFont typeface="Wingdings" panose="05000000000000000000" pitchFamily="2" charset="2"/>
              <a:buChar char="Ø"/>
            </a:pPr>
            <a:endParaRPr lang="en-GB" b="1" dirty="0"/>
          </a:p>
        </p:txBody>
      </p:sp>
    </p:spTree>
    <p:extLst>
      <p:ext uri="{BB962C8B-B14F-4D97-AF65-F5344CB8AC3E}">
        <p14:creationId xmlns:p14="http://schemas.microsoft.com/office/powerpoint/2010/main" val="266930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The Vamps</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4213672" y="1802512"/>
            <a:ext cx="7471025" cy="5075872"/>
          </a:xfrm>
        </p:spPr>
        <p:txBody>
          <a:bodyPr>
            <a:normAutofit/>
          </a:bodyPr>
          <a:lstStyle/>
          <a:p>
            <a:pPr marL="0" indent="0">
              <a:buNone/>
            </a:pPr>
            <a:r>
              <a:rPr lang="en-GB" sz="1800" b="1" dirty="0">
                <a:solidFill>
                  <a:schemeClr val="accent5">
                    <a:lumMod val="50000"/>
                  </a:schemeClr>
                </a:solidFill>
                <a:latin typeface="Goudy Old Style" panose="02020502050305020303" pitchFamily="18" charset="0"/>
              </a:rPr>
              <a:t>The Vamps</a:t>
            </a:r>
            <a:r>
              <a:rPr lang="en-GB" sz="1800" dirty="0">
                <a:solidFill>
                  <a:schemeClr val="accent5">
                    <a:lumMod val="50000"/>
                  </a:schemeClr>
                </a:solidFill>
                <a:latin typeface="Goudy Old Style" panose="02020502050305020303" pitchFamily="18" charset="0"/>
              </a:rPr>
              <a:t> are a British pop rock band consisting of members Brad Simpson (lead vocals and guitar), James McVey (lead guitar and vocals), Connor Ball (bass guitar and vocals) and Tristan Evans (drums and vocals</a:t>
            </a:r>
            <a:r>
              <a:rPr lang="en-GB" sz="1800" dirty="0" smtClean="0">
                <a:solidFill>
                  <a:schemeClr val="accent5">
                    <a:lumMod val="50000"/>
                  </a:schemeClr>
                </a:solidFill>
                <a:latin typeface="Goudy Old Style" panose="02020502050305020303" pitchFamily="18" charset="0"/>
              </a:rPr>
              <a:t>).</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Formed in 2012 with Mercury Records- First Debut Single: ‘Can We Dance’ and Second Debut Single: ‘Wild Heart’.</a:t>
            </a:r>
          </a:p>
          <a:p>
            <a:pPr>
              <a:buFont typeface="Wingdings" panose="05000000000000000000" pitchFamily="2" charset="2"/>
              <a:buChar char="Ø"/>
            </a:pPr>
            <a:r>
              <a:rPr lang="en-GB" sz="1800" b="1" dirty="0" smtClean="0">
                <a:solidFill>
                  <a:schemeClr val="accent5">
                    <a:lumMod val="50000"/>
                  </a:schemeClr>
                </a:solidFill>
                <a:latin typeface="Goudy Old Style" panose="02020502050305020303" pitchFamily="18" charset="0"/>
              </a:rPr>
              <a:t>Labels- Mercury, Virgin EMI</a:t>
            </a:r>
          </a:p>
          <a:p>
            <a:pPr>
              <a:buFont typeface="Wingdings" panose="05000000000000000000" pitchFamily="2" charset="2"/>
              <a:buChar char="Ø"/>
            </a:pPr>
            <a:r>
              <a:rPr lang="en-GB" sz="1800" b="1" dirty="0" smtClean="0">
                <a:solidFill>
                  <a:schemeClr val="accent5">
                    <a:lumMod val="50000"/>
                  </a:schemeClr>
                </a:solidFill>
                <a:latin typeface="Goudy Old Style" panose="02020502050305020303" pitchFamily="18" charset="0"/>
              </a:rPr>
              <a:t>Manager- Joe O’Neill</a:t>
            </a:r>
          </a:p>
          <a:p>
            <a:pPr marL="0" indent="0">
              <a:buNone/>
            </a:pPr>
            <a:endParaRPr lang="en-GB" sz="1800" b="1"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stretch>
            <a:fillRect/>
          </a:stretch>
        </p:blipFill>
        <p:spPr>
          <a:xfrm>
            <a:off x="134113" y="4199237"/>
            <a:ext cx="4084319" cy="2421017"/>
          </a:xfrm>
          <a:prstGeom prst="rect">
            <a:avLst/>
          </a:prstGeom>
        </p:spPr>
      </p:pic>
      <p:pic>
        <p:nvPicPr>
          <p:cNvPr id="5" name="Picture 4"/>
          <p:cNvPicPr>
            <a:picLocks noChangeAspect="1"/>
          </p:cNvPicPr>
          <p:nvPr/>
        </p:nvPicPr>
        <p:blipFill>
          <a:blip r:embed="rId3"/>
          <a:stretch>
            <a:fillRect/>
          </a:stretch>
        </p:blipFill>
        <p:spPr>
          <a:xfrm>
            <a:off x="865633" y="1413192"/>
            <a:ext cx="2616518" cy="2616518"/>
          </a:xfrm>
          <a:prstGeom prst="rect">
            <a:avLst/>
          </a:prstGeom>
        </p:spPr>
      </p:pic>
      <p:sp>
        <p:nvSpPr>
          <p:cNvPr id="6" name="TextBox 5"/>
          <p:cNvSpPr txBox="1"/>
          <p:nvPr/>
        </p:nvSpPr>
        <p:spPr>
          <a:xfrm>
            <a:off x="7424928" y="3718679"/>
            <a:ext cx="4706112" cy="3139321"/>
          </a:xfrm>
          <a:prstGeom prst="rect">
            <a:avLst/>
          </a:prstGeom>
          <a:noFill/>
        </p:spPr>
        <p:txBody>
          <a:bodyPr wrap="square" rtlCol="0">
            <a:spAutoFit/>
          </a:bodyPr>
          <a:lstStyle/>
          <a:p>
            <a:pPr>
              <a:buFont typeface="Wingdings" panose="05000000000000000000" pitchFamily="2" charset="2"/>
              <a:buChar char="Ø"/>
            </a:pPr>
            <a:r>
              <a:rPr lang="en-GB" b="1" dirty="0">
                <a:solidFill>
                  <a:schemeClr val="accent5">
                    <a:lumMod val="50000"/>
                  </a:schemeClr>
                </a:solidFill>
                <a:latin typeface="Goudy Old Style" panose="02020502050305020303" pitchFamily="18" charset="0"/>
              </a:rPr>
              <a:t>Top Famous Tracks By The Vamps:</a:t>
            </a: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Can We Dance</a:t>
            </a: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Wild Heart</a:t>
            </a: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Somebody To You</a:t>
            </a: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Somebody To You </a:t>
            </a:r>
            <a:r>
              <a:rPr lang="en-GB" dirty="0" err="1">
                <a:solidFill>
                  <a:schemeClr val="accent5">
                    <a:lumMod val="50000"/>
                  </a:schemeClr>
                </a:solidFill>
                <a:latin typeface="Goudy Old Style" panose="02020502050305020303" pitchFamily="18" charset="0"/>
              </a:rPr>
              <a:t>ft.Demi</a:t>
            </a:r>
            <a:r>
              <a:rPr lang="en-GB" dirty="0">
                <a:solidFill>
                  <a:schemeClr val="accent5">
                    <a:lumMod val="50000"/>
                  </a:schemeClr>
                </a:solidFill>
                <a:latin typeface="Goudy Old Style" panose="02020502050305020303" pitchFamily="18" charset="0"/>
              </a:rPr>
              <a:t> Lovato</a:t>
            </a: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Last Night</a:t>
            </a: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Girls on TV</a:t>
            </a: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Why Do You Only Call Me When You’re High</a:t>
            </a:r>
          </a:p>
          <a:p>
            <a:pPr>
              <a:buFont typeface="Wingdings" panose="05000000000000000000" pitchFamily="2" charset="2"/>
              <a:buChar char="Ø"/>
            </a:pPr>
            <a:r>
              <a:rPr lang="en-GB" dirty="0" err="1">
                <a:solidFill>
                  <a:schemeClr val="accent5">
                    <a:lumMod val="50000"/>
                  </a:schemeClr>
                </a:solidFill>
                <a:latin typeface="Goudy Old Style" panose="02020502050305020303" pitchFamily="18" charset="0"/>
              </a:rPr>
              <a:t>Lovestruck</a:t>
            </a:r>
            <a:endParaRPr lang="en-GB" dirty="0">
              <a:solidFill>
                <a:schemeClr val="accent5">
                  <a:lumMod val="50000"/>
                </a:schemeClr>
              </a:solidFill>
              <a:latin typeface="Goudy Old Style" panose="02020502050305020303" pitchFamily="18" charset="0"/>
            </a:endParaRP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Dangerous</a:t>
            </a:r>
          </a:p>
          <a:p>
            <a:pPr>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High Hopes</a:t>
            </a:r>
          </a:p>
        </p:txBody>
      </p:sp>
    </p:spTree>
    <p:extLst>
      <p:ext uri="{BB962C8B-B14F-4D97-AF65-F5344CB8AC3E}">
        <p14:creationId xmlns:p14="http://schemas.microsoft.com/office/powerpoint/2010/main" val="161988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Demi Lovato</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134112" y="1199213"/>
            <a:ext cx="3547748" cy="5530770"/>
          </a:xfrm>
        </p:spPr>
        <p:txBody>
          <a:bodyPr>
            <a:normAutofit/>
          </a:bodyPr>
          <a:lstStyle/>
          <a:p>
            <a:pPr marL="0" indent="0">
              <a:buNone/>
            </a:pPr>
            <a:r>
              <a:rPr lang="en-GB" sz="1700" b="1" dirty="0">
                <a:solidFill>
                  <a:schemeClr val="accent5">
                    <a:lumMod val="50000"/>
                  </a:schemeClr>
                </a:solidFill>
                <a:latin typeface="Goudy Old Style" panose="02020502050305020303" pitchFamily="18" charset="0"/>
              </a:rPr>
              <a:t>Demetria </a:t>
            </a:r>
            <a:r>
              <a:rPr lang="en-GB" sz="1700" b="1" dirty="0" err="1">
                <a:solidFill>
                  <a:schemeClr val="accent5">
                    <a:lumMod val="50000"/>
                  </a:schemeClr>
                </a:solidFill>
                <a:latin typeface="Goudy Old Style" panose="02020502050305020303" pitchFamily="18" charset="0"/>
              </a:rPr>
              <a:t>Devonne</a:t>
            </a:r>
            <a:r>
              <a:rPr lang="en-GB" sz="1700" dirty="0">
                <a:solidFill>
                  <a:schemeClr val="accent5">
                    <a:lumMod val="50000"/>
                  </a:schemeClr>
                </a:solidFill>
                <a:latin typeface="Goudy Old Style" panose="02020502050305020303" pitchFamily="18" charset="0"/>
              </a:rPr>
              <a:t> "</a:t>
            </a:r>
            <a:r>
              <a:rPr lang="en-GB" sz="1700" b="1" dirty="0">
                <a:solidFill>
                  <a:schemeClr val="accent5">
                    <a:lumMod val="50000"/>
                  </a:schemeClr>
                </a:solidFill>
                <a:latin typeface="Goudy Old Style" panose="02020502050305020303" pitchFamily="18" charset="0"/>
              </a:rPr>
              <a:t>Demi</a:t>
            </a:r>
            <a:r>
              <a:rPr lang="en-GB" sz="1700" dirty="0">
                <a:solidFill>
                  <a:schemeClr val="accent5">
                    <a:lumMod val="50000"/>
                  </a:schemeClr>
                </a:solidFill>
                <a:latin typeface="Goudy Old Style" panose="02020502050305020303" pitchFamily="18" charset="0"/>
              </a:rPr>
              <a:t>" </a:t>
            </a:r>
            <a:r>
              <a:rPr lang="en-GB" sz="1700" b="1" dirty="0">
                <a:solidFill>
                  <a:schemeClr val="accent5">
                    <a:lumMod val="50000"/>
                  </a:schemeClr>
                </a:solidFill>
                <a:latin typeface="Goudy Old Style" panose="02020502050305020303" pitchFamily="18" charset="0"/>
              </a:rPr>
              <a:t>Lovato</a:t>
            </a:r>
            <a:r>
              <a:rPr lang="en-GB" sz="1700" dirty="0">
                <a:solidFill>
                  <a:schemeClr val="accent5">
                    <a:lumMod val="50000"/>
                  </a:schemeClr>
                </a:solidFill>
                <a:latin typeface="Goudy Old Style" panose="02020502050305020303" pitchFamily="18" charset="0"/>
              </a:rPr>
              <a:t> </a:t>
            </a:r>
            <a:r>
              <a:rPr lang="en-GB" sz="1700" dirty="0" smtClean="0">
                <a:solidFill>
                  <a:schemeClr val="accent5">
                    <a:lumMod val="50000"/>
                  </a:schemeClr>
                </a:solidFill>
                <a:latin typeface="Goudy Old Style" panose="02020502050305020303" pitchFamily="18" charset="0"/>
              </a:rPr>
              <a:t>us an American singer and actress that started her career at a young age through acting but developed in to a hugely successful music artist which is her prime career. Demi released her first debut album in 2008 at the age of 16 called </a:t>
            </a:r>
            <a:r>
              <a:rPr lang="en-GB" sz="1700" b="1" dirty="0" smtClean="0">
                <a:solidFill>
                  <a:schemeClr val="accent5">
                    <a:lumMod val="50000"/>
                  </a:schemeClr>
                </a:solidFill>
                <a:latin typeface="Goudy Old Style" panose="02020502050305020303" pitchFamily="18" charset="0"/>
              </a:rPr>
              <a:t>Don’t Forget </a:t>
            </a:r>
            <a:r>
              <a:rPr lang="en-GB" sz="1700" dirty="0" smtClean="0">
                <a:solidFill>
                  <a:schemeClr val="accent5">
                    <a:lumMod val="50000"/>
                  </a:schemeClr>
                </a:solidFill>
                <a:latin typeface="Goudy Old Style" panose="02020502050305020303" pitchFamily="18" charset="0"/>
              </a:rPr>
              <a:t>and further released her second album in 2009 called </a:t>
            </a:r>
            <a:r>
              <a:rPr lang="en-GB" sz="1700" b="1" dirty="0" smtClean="0">
                <a:solidFill>
                  <a:schemeClr val="accent5">
                    <a:lumMod val="50000"/>
                  </a:schemeClr>
                </a:solidFill>
                <a:latin typeface="Goudy Old Style" panose="02020502050305020303" pitchFamily="18" charset="0"/>
              </a:rPr>
              <a:t>Here We Go Again</a:t>
            </a:r>
            <a:r>
              <a:rPr lang="en-GB" sz="1700" dirty="0" smtClean="0">
                <a:solidFill>
                  <a:schemeClr val="accent5">
                    <a:lumMod val="50000"/>
                  </a:schemeClr>
                </a:solidFill>
                <a:latin typeface="Goudy Old Style" panose="02020502050305020303" pitchFamily="18" charset="0"/>
              </a:rPr>
              <a:t>. Her third album- </a:t>
            </a:r>
            <a:r>
              <a:rPr lang="en-GB" sz="1700" b="1" dirty="0" smtClean="0">
                <a:solidFill>
                  <a:schemeClr val="accent5">
                    <a:lumMod val="50000"/>
                  </a:schemeClr>
                </a:solidFill>
                <a:latin typeface="Goudy Old Style" panose="02020502050305020303" pitchFamily="18" charset="0"/>
              </a:rPr>
              <a:t>Unbroken</a:t>
            </a:r>
            <a:r>
              <a:rPr lang="en-GB" sz="1700" dirty="0" smtClean="0">
                <a:solidFill>
                  <a:schemeClr val="accent5">
                    <a:lumMod val="50000"/>
                  </a:schemeClr>
                </a:solidFill>
                <a:latin typeface="Goudy Old Style" panose="02020502050305020303" pitchFamily="18" charset="0"/>
              </a:rPr>
              <a:t> was released in 2011 and included her platinum and top selling single Skyscraper and her fourth self titled album- </a:t>
            </a:r>
            <a:r>
              <a:rPr lang="en-GB" sz="1700" b="1" dirty="0" smtClean="0">
                <a:solidFill>
                  <a:schemeClr val="accent5">
                    <a:lumMod val="50000"/>
                  </a:schemeClr>
                </a:solidFill>
                <a:latin typeface="Goudy Old Style" panose="02020502050305020303" pitchFamily="18" charset="0"/>
              </a:rPr>
              <a:t>Demi</a:t>
            </a:r>
            <a:r>
              <a:rPr lang="en-GB" sz="1700" dirty="0" smtClean="0">
                <a:solidFill>
                  <a:schemeClr val="accent5">
                    <a:lumMod val="50000"/>
                  </a:schemeClr>
                </a:solidFill>
                <a:latin typeface="Goudy Old Style" panose="02020502050305020303" pitchFamily="18" charset="0"/>
              </a:rPr>
              <a:t> was released in 2013 and became Demi’s best selling album debut of her career. She has further released top selling songs in addition to Skyscraper and carries out various tours and shows around the world.</a:t>
            </a:r>
          </a:p>
          <a:p>
            <a:pPr marL="0" indent="0">
              <a:buNone/>
            </a:pPr>
            <a:r>
              <a:rPr lang="en-GB" sz="1700" b="1" dirty="0" smtClean="0">
                <a:solidFill>
                  <a:schemeClr val="accent5">
                    <a:lumMod val="50000"/>
                  </a:schemeClr>
                </a:solidFill>
                <a:latin typeface="Goudy Old Style" panose="02020502050305020303" pitchFamily="18" charset="0"/>
              </a:rPr>
              <a:t>Label- Hollywood</a:t>
            </a:r>
          </a:p>
          <a:p>
            <a:pPr marL="0" indent="0">
              <a:buNone/>
            </a:pPr>
            <a:r>
              <a:rPr lang="en-GB" sz="1700" b="1" dirty="0" smtClean="0">
                <a:solidFill>
                  <a:schemeClr val="accent5">
                    <a:lumMod val="50000"/>
                  </a:schemeClr>
                </a:solidFill>
                <a:latin typeface="Goudy Old Style" panose="02020502050305020303" pitchFamily="18" charset="0"/>
              </a:rPr>
              <a:t>Manager- Phillip McIntyre</a:t>
            </a:r>
          </a:p>
          <a:p>
            <a:pPr marL="0" indent="0">
              <a:buNone/>
            </a:pPr>
            <a:endParaRPr lang="en-GB" sz="1800" b="1"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stretch>
            <a:fillRect/>
          </a:stretch>
        </p:blipFill>
        <p:spPr>
          <a:xfrm>
            <a:off x="8511428" y="4728241"/>
            <a:ext cx="3558652" cy="2001742"/>
          </a:xfrm>
          <a:prstGeom prst="rect">
            <a:avLst/>
          </a:prstGeom>
        </p:spPr>
      </p:pic>
      <p:pic>
        <p:nvPicPr>
          <p:cNvPr id="5" name="Picture 4"/>
          <p:cNvPicPr>
            <a:picLocks noChangeAspect="1"/>
          </p:cNvPicPr>
          <p:nvPr/>
        </p:nvPicPr>
        <p:blipFill>
          <a:blip r:embed="rId3"/>
          <a:stretch>
            <a:fillRect/>
          </a:stretch>
        </p:blipFill>
        <p:spPr>
          <a:xfrm>
            <a:off x="8953285" y="1740931"/>
            <a:ext cx="2674938" cy="2674938"/>
          </a:xfrm>
          <a:prstGeom prst="rect">
            <a:avLst/>
          </a:prstGeom>
        </p:spPr>
      </p:pic>
      <p:sp>
        <p:nvSpPr>
          <p:cNvPr id="6" name="TextBox 5"/>
          <p:cNvSpPr txBox="1"/>
          <p:nvPr/>
        </p:nvSpPr>
        <p:spPr>
          <a:xfrm>
            <a:off x="3842667" y="1740931"/>
            <a:ext cx="2098622" cy="4801314"/>
          </a:xfrm>
          <a:prstGeom prst="rect">
            <a:avLst/>
          </a:prstGeom>
          <a:noFill/>
        </p:spPr>
        <p:txBody>
          <a:bodyPr wrap="square" rtlCol="0">
            <a:spAutoFit/>
          </a:bodyPr>
          <a:lstStyle/>
          <a:p>
            <a:r>
              <a:rPr lang="en-GB" b="1" dirty="0" smtClean="0">
                <a:solidFill>
                  <a:schemeClr val="accent5">
                    <a:lumMod val="50000"/>
                  </a:schemeClr>
                </a:solidFill>
                <a:latin typeface="Goudy Old Style" panose="02020502050305020303" pitchFamily="18" charset="0"/>
              </a:rPr>
              <a:t>Top Famous Tracks from Demi Lovato:</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Skyscraper</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Give Your Heart a Break</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Really Don’t Care</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Heart Attack</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Warrior</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Neon Lights</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Shouldn’t Come Back</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Don’t Forget</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For The Love Of A Daughter</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My Love’s Like a Star</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Unbroken</a:t>
            </a:r>
          </a:p>
        </p:txBody>
      </p:sp>
      <p:sp>
        <p:nvSpPr>
          <p:cNvPr id="7" name="TextBox 6"/>
          <p:cNvSpPr txBox="1"/>
          <p:nvPr/>
        </p:nvSpPr>
        <p:spPr>
          <a:xfrm>
            <a:off x="6102096" y="2294928"/>
            <a:ext cx="2248525" cy="4247317"/>
          </a:xfrm>
          <a:prstGeom prst="rect">
            <a:avLst/>
          </a:prstGeom>
          <a:noFill/>
        </p:spPr>
        <p:txBody>
          <a:bodyPr wrap="square" rtlCol="0">
            <a:spAutoFit/>
          </a:bodyPr>
          <a:lstStyle/>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Hold Up</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Let It Go from the top grossing film ‘Frozen’</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Made in the USA</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This is Me</a:t>
            </a:r>
          </a:p>
          <a:p>
            <a:pPr marL="285750" indent="-285750">
              <a:buFont typeface="Wingdings" panose="05000000000000000000" pitchFamily="2" charset="2"/>
              <a:buChar char="Ø"/>
            </a:pPr>
            <a:r>
              <a:rPr lang="en-GB" dirty="0" err="1">
                <a:solidFill>
                  <a:schemeClr val="accent5">
                    <a:lumMod val="50000"/>
                  </a:schemeClr>
                </a:solidFill>
                <a:latin typeface="Goudy Old Style" panose="02020502050305020303" pitchFamily="18" charset="0"/>
              </a:rPr>
              <a:t>Lala</a:t>
            </a:r>
            <a:r>
              <a:rPr lang="en-GB" dirty="0">
                <a:solidFill>
                  <a:schemeClr val="accent5">
                    <a:lumMod val="50000"/>
                  </a:schemeClr>
                </a:solidFill>
                <a:latin typeface="Goudy Old Style" panose="02020502050305020303" pitchFamily="18" charset="0"/>
              </a:rPr>
              <a:t> Land</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In Case</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Catch Me</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Never Been Hurt</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Nightingale</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Lightweight</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Who’s That Boy</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Fix a Heart</a:t>
            </a:r>
          </a:p>
          <a:p>
            <a:pPr marL="285750" indent="-285750">
              <a:buFont typeface="Wingdings" panose="05000000000000000000" pitchFamily="2" charset="2"/>
              <a:buChar char="Ø"/>
            </a:pPr>
            <a:r>
              <a:rPr lang="en-GB" dirty="0">
                <a:solidFill>
                  <a:schemeClr val="accent5">
                    <a:lumMod val="50000"/>
                  </a:schemeClr>
                </a:solidFill>
                <a:latin typeface="Goudy Old Style" panose="02020502050305020303" pitchFamily="18" charset="0"/>
              </a:rPr>
              <a:t>Believe in Me</a:t>
            </a:r>
          </a:p>
        </p:txBody>
      </p:sp>
    </p:spTree>
    <p:extLst>
      <p:ext uri="{BB962C8B-B14F-4D97-AF65-F5344CB8AC3E}">
        <p14:creationId xmlns:p14="http://schemas.microsoft.com/office/powerpoint/2010/main" val="2764438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5 Seconds of Summer</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4262357" y="1690689"/>
            <a:ext cx="5348335" cy="5051486"/>
          </a:xfrm>
        </p:spPr>
        <p:txBody>
          <a:bodyPr>
            <a:noAutofit/>
          </a:bodyPr>
          <a:lstStyle/>
          <a:p>
            <a:pPr marL="0" indent="0">
              <a:buNone/>
            </a:pPr>
            <a:r>
              <a:rPr lang="en-GB" sz="1800" b="1" dirty="0">
                <a:solidFill>
                  <a:schemeClr val="accent5">
                    <a:lumMod val="50000"/>
                  </a:schemeClr>
                </a:solidFill>
                <a:latin typeface="Goudy Old Style" panose="02020502050305020303" pitchFamily="18" charset="0"/>
              </a:rPr>
              <a:t>5 Seconds of </a:t>
            </a:r>
            <a:r>
              <a:rPr lang="en-GB" sz="1800" b="1" dirty="0" smtClean="0">
                <a:solidFill>
                  <a:schemeClr val="accent5">
                    <a:lumMod val="50000"/>
                  </a:schemeClr>
                </a:solidFill>
                <a:latin typeface="Goudy Old Style" panose="02020502050305020303" pitchFamily="18" charset="0"/>
              </a:rPr>
              <a:t>Summer (5SOS)</a:t>
            </a:r>
            <a:r>
              <a:rPr lang="en-GB" sz="1800" dirty="0" smtClean="0">
                <a:solidFill>
                  <a:schemeClr val="accent5">
                    <a:lumMod val="50000"/>
                  </a:schemeClr>
                </a:solidFill>
                <a:latin typeface="Goudy Old Style" panose="02020502050305020303" pitchFamily="18" charset="0"/>
              </a:rPr>
              <a:t> </a:t>
            </a:r>
            <a:r>
              <a:rPr lang="en-GB" sz="1800" dirty="0">
                <a:solidFill>
                  <a:schemeClr val="accent5">
                    <a:lumMod val="50000"/>
                  </a:schemeClr>
                </a:solidFill>
                <a:latin typeface="Goudy Old Style" panose="02020502050305020303" pitchFamily="18" charset="0"/>
              </a:rPr>
              <a:t>are an </a:t>
            </a:r>
            <a:r>
              <a:rPr lang="en-GB" sz="1800" dirty="0" smtClean="0">
                <a:solidFill>
                  <a:schemeClr val="accent5">
                    <a:lumMod val="50000"/>
                  </a:schemeClr>
                </a:solidFill>
                <a:latin typeface="Goudy Old Style" panose="02020502050305020303" pitchFamily="18" charset="0"/>
              </a:rPr>
              <a:t>Australian band formed in Sydney in 2011; the band consists </a:t>
            </a:r>
            <a:r>
              <a:rPr lang="en-GB" sz="1800" dirty="0">
                <a:solidFill>
                  <a:schemeClr val="accent5">
                    <a:lumMod val="50000"/>
                  </a:schemeClr>
                </a:solidFill>
                <a:latin typeface="Goudy Old Style" panose="02020502050305020303" pitchFamily="18" charset="0"/>
              </a:rPr>
              <a:t>of Luke </a:t>
            </a:r>
            <a:r>
              <a:rPr lang="en-GB" sz="1800" dirty="0" err="1">
                <a:solidFill>
                  <a:schemeClr val="accent5">
                    <a:lumMod val="50000"/>
                  </a:schemeClr>
                </a:solidFill>
                <a:latin typeface="Goudy Old Style" panose="02020502050305020303" pitchFamily="18" charset="0"/>
              </a:rPr>
              <a:t>Hemmings</a:t>
            </a:r>
            <a:r>
              <a:rPr lang="en-GB" sz="1800" dirty="0">
                <a:solidFill>
                  <a:schemeClr val="accent5">
                    <a:lumMod val="50000"/>
                  </a:schemeClr>
                </a:solidFill>
                <a:latin typeface="Goudy Old Style" panose="02020502050305020303" pitchFamily="18" charset="0"/>
              </a:rPr>
              <a:t> (lead vocals, guitar), Michael Clifford (guitar, vocals), Calum Hood (bass guitar, vocals) and Ashton Irwin (drums, vocals</a:t>
            </a:r>
            <a:r>
              <a:rPr lang="en-GB" sz="1800" dirty="0" smtClean="0">
                <a:solidFill>
                  <a:schemeClr val="accent5">
                    <a:lumMod val="50000"/>
                  </a:schemeClr>
                </a:solidFill>
                <a:latin typeface="Goudy Old Style" panose="02020502050305020303" pitchFamily="18" charset="0"/>
              </a:rPr>
              <a:t>).</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They became popular after covering various covers on </a:t>
            </a:r>
            <a:r>
              <a:rPr lang="en-GB" sz="1800" dirty="0" err="1" smtClean="0">
                <a:solidFill>
                  <a:schemeClr val="accent5">
                    <a:lumMod val="50000"/>
                  </a:schemeClr>
                </a:solidFill>
                <a:latin typeface="Goudy Old Style" panose="02020502050305020303" pitchFamily="18" charset="0"/>
              </a:rPr>
              <a:t>Youtube</a:t>
            </a:r>
            <a:r>
              <a:rPr lang="en-GB" sz="1800" dirty="0" smtClean="0">
                <a:solidFill>
                  <a:schemeClr val="accent5">
                    <a:lumMod val="50000"/>
                  </a:schemeClr>
                </a:solidFill>
                <a:latin typeface="Goudy Old Style" panose="02020502050305020303" pitchFamily="18" charset="0"/>
              </a:rPr>
              <a:t> before rising to fame through going on tour with One Direction on their Take Me Home Tour.</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Exclusive Debut in Australia and New Zealand-’Out of my Limit’ in 2012</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In February 2014 they released their debut worldwide single ‘She looks so perfect’.</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Album released in June 2014- 5 Seconds of Summer (self-titled)</a:t>
            </a:r>
          </a:p>
          <a:p>
            <a:pPr>
              <a:buFont typeface="Wingdings" panose="05000000000000000000" pitchFamily="2" charset="2"/>
              <a:buChar char="Ø"/>
            </a:pPr>
            <a:r>
              <a:rPr lang="en-GB" sz="1800" b="1" dirty="0" smtClean="0">
                <a:solidFill>
                  <a:schemeClr val="accent5">
                    <a:lumMod val="50000"/>
                  </a:schemeClr>
                </a:solidFill>
                <a:latin typeface="Goudy Old Style" panose="02020502050305020303" pitchFamily="18" charset="0"/>
              </a:rPr>
              <a:t>Labels- Capitol</a:t>
            </a:r>
          </a:p>
          <a:p>
            <a:pPr>
              <a:buFont typeface="Wingdings" panose="05000000000000000000" pitchFamily="2" charset="2"/>
              <a:buChar char="Ø"/>
            </a:pPr>
            <a:r>
              <a:rPr lang="en-GB" sz="1800" b="1" dirty="0" smtClean="0">
                <a:solidFill>
                  <a:schemeClr val="accent5">
                    <a:lumMod val="50000"/>
                  </a:schemeClr>
                </a:solidFill>
                <a:latin typeface="Goudy Old Style" panose="02020502050305020303" pitchFamily="18" charset="0"/>
              </a:rPr>
              <a:t>Managers- Adam Wilkinson</a:t>
            </a:r>
            <a:endParaRPr lang="en-GB" sz="1800" b="1"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stretch>
            <a:fillRect/>
          </a:stretch>
        </p:blipFill>
        <p:spPr>
          <a:xfrm>
            <a:off x="134112" y="4425760"/>
            <a:ext cx="4118071" cy="2316415"/>
          </a:xfrm>
          <a:prstGeom prst="rect">
            <a:avLst/>
          </a:prstGeom>
        </p:spPr>
      </p:pic>
      <p:pic>
        <p:nvPicPr>
          <p:cNvPr id="5" name="Picture 4"/>
          <p:cNvPicPr>
            <a:picLocks noChangeAspect="1"/>
          </p:cNvPicPr>
          <p:nvPr/>
        </p:nvPicPr>
        <p:blipFill>
          <a:blip r:embed="rId3"/>
          <a:stretch>
            <a:fillRect/>
          </a:stretch>
        </p:blipFill>
        <p:spPr>
          <a:xfrm>
            <a:off x="935339" y="1690688"/>
            <a:ext cx="2525791" cy="2525791"/>
          </a:xfrm>
          <a:prstGeom prst="rect">
            <a:avLst/>
          </a:prstGeom>
        </p:spPr>
      </p:pic>
      <p:sp>
        <p:nvSpPr>
          <p:cNvPr id="6" name="TextBox 5"/>
          <p:cNvSpPr txBox="1"/>
          <p:nvPr/>
        </p:nvSpPr>
        <p:spPr>
          <a:xfrm>
            <a:off x="9620866" y="1690688"/>
            <a:ext cx="2581307" cy="3970318"/>
          </a:xfrm>
          <a:prstGeom prst="rect">
            <a:avLst/>
          </a:prstGeom>
          <a:noFill/>
        </p:spPr>
        <p:txBody>
          <a:bodyPr wrap="square" rtlCol="0">
            <a:spAutoFit/>
          </a:bodyPr>
          <a:lstStyle/>
          <a:p>
            <a:pPr algn="ctr"/>
            <a:r>
              <a:rPr lang="en-GB" b="1" dirty="0" smtClean="0">
                <a:solidFill>
                  <a:schemeClr val="accent5">
                    <a:lumMod val="50000"/>
                  </a:schemeClr>
                </a:solidFill>
                <a:latin typeface="Goudy Old Style" panose="02020502050305020303" pitchFamily="18" charset="0"/>
              </a:rPr>
              <a:t>Top Famous Tracks by 5 Seconds of Summer (5SOS)</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She Looks so Perfect</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Don’t Stop</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Good Girls</a:t>
            </a:r>
          </a:p>
          <a:p>
            <a:pPr marL="285750" indent="-285750">
              <a:buFont typeface="Wingdings" panose="05000000000000000000" pitchFamily="2" charset="2"/>
              <a:buChar char="Ø"/>
            </a:pPr>
            <a:r>
              <a:rPr lang="en-GB" dirty="0" err="1" smtClean="0">
                <a:solidFill>
                  <a:schemeClr val="accent5">
                    <a:lumMod val="50000"/>
                  </a:schemeClr>
                </a:solidFill>
                <a:latin typeface="Goudy Old Style" panose="02020502050305020303" pitchFamily="18" charset="0"/>
              </a:rPr>
              <a:t>Gotta</a:t>
            </a:r>
            <a:r>
              <a:rPr lang="en-GB" dirty="0" smtClean="0">
                <a:solidFill>
                  <a:schemeClr val="accent5">
                    <a:lumMod val="50000"/>
                  </a:schemeClr>
                </a:solidFill>
                <a:latin typeface="Goudy Old Style" panose="02020502050305020303" pitchFamily="18" charset="0"/>
              </a:rPr>
              <a:t> Get Out</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Out of My Limit</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The Only Reason</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What I Like About You</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Too Late</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Unpredictable</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Beside You</a:t>
            </a:r>
            <a:endParaRPr lang="en-GB" dirty="0">
              <a:solidFill>
                <a:schemeClr val="accent5">
                  <a:lumMod val="50000"/>
                </a:schemeClr>
              </a:solidFill>
              <a:latin typeface="Goudy Old Style" panose="02020502050305020303" pitchFamily="18" charset="0"/>
            </a:endParaRPr>
          </a:p>
        </p:txBody>
      </p:sp>
    </p:spTree>
    <p:extLst>
      <p:ext uri="{BB962C8B-B14F-4D97-AF65-F5344CB8AC3E}">
        <p14:creationId xmlns:p14="http://schemas.microsoft.com/office/powerpoint/2010/main" val="3040681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All Time Low</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134112" y="1690687"/>
            <a:ext cx="8461248" cy="5027103"/>
          </a:xfrm>
        </p:spPr>
        <p:txBody>
          <a:bodyPr>
            <a:normAutofit lnSpcReduction="10000"/>
          </a:bodyPr>
          <a:lstStyle/>
          <a:p>
            <a:pPr marL="0" indent="0">
              <a:buNone/>
            </a:pPr>
            <a:r>
              <a:rPr lang="en-GB" sz="1800" b="1" dirty="0">
                <a:solidFill>
                  <a:schemeClr val="accent5">
                    <a:lumMod val="50000"/>
                  </a:schemeClr>
                </a:solidFill>
                <a:latin typeface="Goudy Old Style" panose="02020502050305020303" pitchFamily="18" charset="0"/>
              </a:rPr>
              <a:t>All Time Low</a:t>
            </a:r>
            <a:r>
              <a:rPr lang="en-GB" sz="1800" dirty="0">
                <a:solidFill>
                  <a:schemeClr val="accent5">
                    <a:lumMod val="50000"/>
                  </a:schemeClr>
                </a:solidFill>
                <a:latin typeface="Goudy Old Style" panose="02020502050305020303" pitchFamily="18" charset="0"/>
              </a:rPr>
              <a:t> is an American </a:t>
            </a:r>
            <a:r>
              <a:rPr lang="en-GB" sz="1800" dirty="0" smtClean="0">
                <a:solidFill>
                  <a:schemeClr val="accent5">
                    <a:lumMod val="50000"/>
                  </a:schemeClr>
                </a:solidFill>
                <a:latin typeface="Goudy Old Style" panose="02020502050305020303" pitchFamily="18" charset="0"/>
              </a:rPr>
              <a:t>band </a:t>
            </a:r>
            <a:r>
              <a:rPr lang="en-GB" sz="1800" dirty="0">
                <a:solidFill>
                  <a:schemeClr val="accent5">
                    <a:lumMod val="50000"/>
                  </a:schemeClr>
                </a:solidFill>
                <a:latin typeface="Goudy Old Style" panose="02020502050305020303" pitchFamily="18" charset="0"/>
              </a:rPr>
              <a:t>from Towson, </a:t>
            </a:r>
            <a:r>
              <a:rPr lang="en-GB" sz="1800" dirty="0" smtClean="0">
                <a:solidFill>
                  <a:schemeClr val="accent5">
                    <a:lumMod val="50000"/>
                  </a:schemeClr>
                </a:solidFill>
                <a:latin typeface="Goudy Old Style" panose="02020502050305020303" pitchFamily="18" charset="0"/>
              </a:rPr>
              <a:t>Maryland and was formed in 2003. The </a:t>
            </a:r>
            <a:r>
              <a:rPr lang="en-GB" sz="1800" dirty="0">
                <a:solidFill>
                  <a:schemeClr val="accent5">
                    <a:lumMod val="50000"/>
                  </a:schemeClr>
                </a:solidFill>
                <a:latin typeface="Goudy Old Style" panose="02020502050305020303" pitchFamily="18" charset="0"/>
              </a:rPr>
              <a:t>band consists of vocalist and rhythm guitarist Alex </a:t>
            </a:r>
            <a:r>
              <a:rPr lang="en-GB" sz="1800" dirty="0" err="1">
                <a:solidFill>
                  <a:schemeClr val="accent5">
                    <a:lumMod val="50000"/>
                  </a:schemeClr>
                </a:solidFill>
                <a:latin typeface="Goudy Old Style" panose="02020502050305020303" pitchFamily="18" charset="0"/>
              </a:rPr>
              <a:t>Gaskarth</a:t>
            </a:r>
            <a:r>
              <a:rPr lang="en-GB" sz="1800" dirty="0">
                <a:solidFill>
                  <a:schemeClr val="accent5">
                    <a:lumMod val="50000"/>
                  </a:schemeClr>
                </a:solidFill>
                <a:latin typeface="Goudy Old Style" panose="02020502050305020303" pitchFamily="18" charset="0"/>
              </a:rPr>
              <a:t>, lead guitarist and backing vocalist Jack </a:t>
            </a:r>
            <a:r>
              <a:rPr lang="en-GB" sz="1800" dirty="0" err="1">
                <a:solidFill>
                  <a:schemeClr val="accent5">
                    <a:lumMod val="50000"/>
                  </a:schemeClr>
                </a:solidFill>
                <a:latin typeface="Goudy Old Style" panose="02020502050305020303" pitchFamily="18" charset="0"/>
              </a:rPr>
              <a:t>Barakat</a:t>
            </a:r>
            <a:r>
              <a:rPr lang="en-GB" sz="1800" dirty="0">
                <a:solidFill>
                  <a:schemeClr val="accent5">
                    <a:lumMod val="50000"/>
                  </a:schemeClr>
                </a:solidFill>
                <a:latin typeface="Goudy Old Style" panose="02020502050305020303" pitchFamily="18" charset="0"/>
              </a:rPr>
              <a:t>, bassist and backing vocalist Zack Merrick and drummer </a:t>
            </a:r>
            <a:r>
              <a:rPr lang="en-GB" sz="1800" dirty="0" err="1">
                <a:solidFill>
                  <a:schemeClr val="accent5">
                    <a:lumMod val="50000"/>
                  </a:schemeClr>
                </a:solidFill>
                <a:latin typeface="Goudy Old Style" panose="02020502050305020303" pitchFamily="18" charset="0"/>
              </a:rPr>
              <a:t>Rian</a:t>
            </a:r>
            <a:r>
              <a:rPr lang="en-GB" sz="1800" dirty="0">
                <a:solidFill>
                  <a:schemeClr val="accent5">
                    <a:lumMod val="50000"/>
                  </a:schemeClr>
                </a:solidFill>
                <a:latin typeface="Goudy Old Style" panose="02020502050305020303" pitchFamily="18" charset="0"/>
              </a:rPr>
              <a:t> Dawson. </a:t>
            </a:r>
            <a:endParaRPr lang="en-GB" sz="1800" dirty="0" smtClean="0">
              <a:solidFill>
                <a:schemeClr val="accent5">
                  <a:lumMod val="50000"/>
                </a:schemeClr>
              </a:solidFill>
              <a:latin typeface="Goudy Old Style" panose="02020502050305020303" pitchFamily="18" charset="0"/>
            </a:endParaRP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The </a:t>
            </a:r>
            <a:r>
              <a:rPr lang="en-GB" sz="1800" dirty="0">
                <a:solidFill>
                  <a:schemeClr val="accent5">
                    <a:lumMod val="50000"/>
                  </a:schemeClr>
                </a:solidFill>
                <a:latin typeface="Goudy Old Style" panose="02020502050305020303" pitchFamily="18" charset="0"/>
              </a:rPr>
              <a:t>band's name is </a:t>
            </a:r>
            <a:r>
              <a:rPr lang="en-GB" sz="1800" dirty="0" smtClean="0">
                <a:solidFill>
                  <a:schemeClr val="accent5">
                    <a:lumMod val="50000"/>
                  </a:schemeClr>
                </a:solidFill>
                <a:latin typeface="Goudy Old Style" panose="02020502050305020303" pitchFamily="18" charset="0"/>
              </a:rPr>
              <a:t>devised </a:t>
            </a:r>
            <a:r>
              <a:rPr lang="en-GB" sz="1800" dirty="0">
                <a:solidFill>
                  <a:schemeClr val="accent5">
                    <a:lumMod val="50000"/>
                  </a:schemeClr>
                </a:solidFill>
                <a:latin typeface="Goudy Old Style" panose="02020502050305020303" pitchFamily="18" charset="0"/>
              </a:rPr>
              <a:t>from lyrics in the song "Head on Collision" by New Found </a:t>
            </a:r>
            <a:r>
              <a:rPr lang="en-GB" sz="1800" dirty="0" smtClean="0">
                <a:solidFill>
                  <a:schemeClr val="accent5">
                    <a:lumMod val="50000"/>
                  </a:schemeClr>
                </a:solidFill>
                <a:latin typeface="Goudy Old Style" panose="02020502050305020303" pitchFamily="18" charset="0"/>
              </a:rPr>
              <a:t>Glory.</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Debut </a:t>
            </a:r>
            <a:r>
              <a:rPr lang="en-GB" sz="1800" dirty="0">
                <a:solidFill>
                  <a:schemeClr val="accent5">
                    <a:lumMod val="50000"/>
                  </a:schemeClr>
                </a:solidFill>
                <a:latin typeface="Goudy Old Style" panose="02020502050305020303" pitchFamily="18" charset="0"/>
              </a:rPr>
              <a:t>EP </a:t>
            </a:r>
            <a:r>
              <a:rPr lang="en-GB" sz="1800" dirty="0" smtClean="0">
                <a:solidFill>
                  <a:schemeClr val="accent5">
                    <a:lumMod val="50000"/>
                  </a:schemeClr>
                </a:solidFill>
                <a:latin typeface="Goudy Old Style" panose="02020502050305020303" pitchFamily="18" charset="0"/>
              </a:rPr>
              <a:t>was released in 2004- ‘The </a:t>
            </a:r>
            <a:r>
              <a:rPr lang="en-GB" sz="1800" dirty="0">
                <a:solidFill>
                  <a:schemeClr val="accent5">
                    <a:lumMod val="50000"/>
                  </a:schemeClr>
                </a:solidFill>
                <a:latin typeface="Goudy Old Style" panose="02020502050305020303" pitchFamily="18" charset="0"/>
              </a:rPr>
              <a:t>Three Words to Remember in Dealing with the </a:t>
            </a:r>
            <a:r>
              <a:rPr lang="en-GB" sz="1800" dirty="0" smtClean="0">
                <a:solidFill>
                  <a:schemeClr val="accent5">
                    <a:lumMod val="50000"/>
                  </a:schemeClr>
                </a:solidFill>
                <a:latin typeface="Goudy Old Style" panose="02020502050305020303" pitchFamily="18" charset="0"/>
              </a:rPr>
              <a:t>End’</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First Album released in 2005 called ‘The Party Scene’</a:t>
            </a:r>
          </a:p>
          <a:p>
            <a:pPr>
              <a:buFont typeface="Wingdings" panose="05000000000000000000" pitchFamily="2" charset="2"/>
              <a:buChar char="Ø"/>
            </a:pPr>
            <a:r>
              <a:rPr lang="en-GB" sz="1800" b="1" dirty="0" smtClean="0">
                <a:solidFill>
                  <a:schemeClr val="accent5">
                    <a:lumMod val="50000"/>
                  </a:schemeClr>
                </a:solidFill>
                <a:latin typeface="Goudy Old Style" panose="02020502050305020303" pitchFamily="18" charset="0"/>
              </a:rPr>
              <a:t>Labels- Hopeless (Current), </a:t>
            </a:r>
            <a:r>
              <a:rPr lang="en-GB" sz="1800" b="1" dirty="0" err="1" smtClean="0">
                <a:solidFill>
                  <a:schemeClr val="accent5">
                    <a:lumMod val="50000"/>
                  </a:schemeClr>
                </a:solidFill>
                <a:latin typeface="Goudy Old Style" panose="02020502050305020303" pitchFamily="18" charset="0"/>
              </a:rPr>
              <a:t>Interscope</a:t>
            </a:r>
            <a:r>
              <a:rPr lang="en-GB" sz="1800" b="1" dirty="0" smtClean="0">
                <a:solidFill>
                  <a:schemeClr val="accent5">
                    <a:lumMod val="50000"/>
                  </a:schemeClr>
                </a:solidFill>
                <a:latin typeface="Goudy Old Style" panose="02020502050305020303" pitchFamily="18" charset="0"/>
              </a:rPr>
              <a:t> (Past) and Emerald Moon (Past)</a:t>
            </a:r>
          </a:p>
          <a:p>
            <a:pPr>
              <a:buFont typeface="Wingdings" panose="05000000000000000000" pitchFamily="2" charset="2"/>
              <a:buChar char="Ø"/>
            </a:pPr>
            <a:r>
              <a:rPr lang="en-GB" sz="1800" b="1" dirty="0" smtClean="0">
                <a:solidFill>
                  <a:schemeClr val="accent5">
                    <a:lumMod val="50000"/>
                  </a:schemeClr>
                </a:solidFill>
                <a:latin typeface="Goudy Old Style" panose="02020502050305020303" pitchFamily="18" charset="0"/>
              </a:rPr>
              <a:t>Manager- Matt </a:t>
            </a:r>
            <a:r>
              <a:rPr lang="en-GB" sz="1800" b="1" dirty="0" err="1" smtClean="0">
                <a:solidFill>
                  <a:schemeClr val="accent5">
                    <a:lumMod val="50000"/>
                  </a:schemeClr>
                </a:solidFill>
                <a:latin typeface="Goudy Old Style" panose="02020502050305020303" pitchFamily="18" charset="0"/>
              </a:rPr>
              <a:t>Flyzik</a:t>
            </a:r>
            <a:endParaRPr lang="en-GB" sz="1800" b="1" dirty="0" smtClean="0">
              <a:solidFill>
                <a:schemeClr val="accent5">
                  <a:lumMod val="50000"/>
                </a:schemeClr>
              </a:solidFill>
              <a:latin typeface="Goudy Old Style" panose="02020502050305020303" pitchFamily="18" charset="0"/>
            </a:endParaRPr>
          </a:p>
          <a:p>
            <a:pPr>
              <a:buFont typeface="Wingdings" panose="05000000000000000000" pitchFamily="2" charset="2"/>
              <a:buChar char="Ø"/>
            </a:pPr>
            <a:endParaRPr lang="en-GB" sz="1800" b="1" dirty="0">
              <a:solidFill>
                <a:schemeClr val="accent5">
                  <a:lumMod val="50000"/>
                </a:schemeClr>
              </a:solidFill>
              <a:latin typeface="Goudy Old Style" panose="02020502050305020303" pitchFamily="18" charset="0"/>
            </a:endParaRPr>
          </a:p>
          <a:p>
            <a:pPr>
              <a:buFont typeface="Wingdings" panose="05000000000000000000" pitchFamily="2" charset="2"/>
              <a:buChar char="Ø"/>
            </a:pPr>
            <a:r>
              <a:rPr lang="en-GB" sz="1800" b="1" dirty="0" smtClean="0">
                <a:solidFill>
                  <a:schemeClr val="accent5">
                    <a:lumMod val="50000"/>
                  </a:schemeClr>
                </a:solidFill>
                <a:latin typeface="Goudy Old Style" panose="02020502050305020303" pitchFamily="18" charset="0"/>
              </a:rPr>
              <a:t>Top Famous Tracks:</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Dear Maria, Count me In</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Weightless</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Time Bomb</a:t>
            </a:r>
          </a:p>
          <a:p>
            <a:pPr>
              <a:buFont typeface="Wingdings" panose="05000000000000000000" pitchFamily="2" charset="2"/>
              <a:buChar char="Ø"/>
            </a:pPr>
            <a:r>
              <a:rPr lang="en-GB" sz="1800" dirty="0" smtClean="0">
                <a:solidFill>
                  <a:schemeClr val="accent5">
                    <a:lumMod val="50000"/>
                  </a:schemeClr>
                </a:solidFill>
                <a:latin typeface="Goudy Old Style" panose="02020502050305020303" pitchFamily="18" charset="0"/>
              </a:rPr>
              <a:t>Therapy</a:t>
            </a:r>
            <a:endParaRPr lang="en-GB" sz="1800"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stretch>
            <a:fillRect/>
          </a:stretch>
        </p:blipFill>
        <p:spPr>
          <a:xfrm>
            <a:off x="8595360" y="3915597"/>
            <a:ext cx="3474720" cy="2802194"/>
          </a:xfrm>
          <a:prstGeom prst="rect">
            <a:avLst/>
          </a:prstGeom>
        </p:spPr>
      </p:pic>
      <p:pic>
        <p:nvPicPr>
          <p:cNvPr id="5" name="Picture 4"/>
          <p:cNvPicPr>
            <a:picLocks noChangeAspect="1"/>
          </p:cNvPicPr>
          <p:nvPr/>
        </p:nvPicPr>
        <p:blipFill>
          <a:blip r:embed="rId3"/>
          <a:stretch>
            <a:fillRect/>
          </a:stretch>
        </p:blipFill>
        <p:spPr>
          <a:xfrm>
            <a:off x="9098947" y="1289305"/>
            <a:ext cx="2467546" cy="2467546"/>
          </a:xfrm>
          <a:prstGeom prst="rect">
            <a:avLst/>
          </a:prstGeom>
        </p:spPr>
      </p:pic>
      <p:sp>
        <p:nvSpPr>
          <p:cNvPr id="6" name="TextBox 5"/>
          <p:cNvSpPr txBox="1"/>
          <p:nvPr/>
        </p:nvSpPr>
        <p:spPr>
          <a:xfrm>
            <a:off x="3303832" y="4474060"/>
            <a:ext cx="5291528" cy="2585323"/>
          </a:xfrm>
          <a:prstGeom prst="rect">
            <a:avLst/>
          </a:prstGeom>
          <a:noFill/>
        </p:spPr>
        <p:txBody>
          <a:bodyPr wrap="square" rtlCol="0">
            <a:spAutoFit/>
          </a:bodyPr>
          <a:lstStyle/>
          <a:p>
            <a:pPr marL="285750" indent="-285750">
              <a:buFont typeface="Wingdings" panose="05000000000000000000" pitchFamily="2" charset="2"/>
              <a:buChar char="Ø"/>
            </a:pPr>
            <a:r>
              <a:rPr lang="en-GB" sz="1750" dirty="0" smtClean="0">
                <a:solidFill>
                  <a:schemeClr val="accent5">
                    <a:lumMod val="50000"/>
                  </a:schemeClr>
                </a:solidFill>
                <a:latin typeface="Goudy Old Style" panose="02020502050305020303" pitchFamily="18" charset="0"/>
              </a:rPr>
              <a:t>A Love Like War</a:t>
            </a:r>
          </a:p>
          <a:p>
            <a:pPr marL="285750" indent="-285750">
              <a:buFont typeface="Wingdings" panose="05000000000000000000" pitchFamily="2" charset="2"/>
              <a:buChar char="Ø"/>
            </a:pPr>
            <a:r>
              <a:rPr lang="en-GB" sz="1750" dirty="0" smtClean="0">
                <a:solidFill>
                  <a:schemeClr val="accent5">
                    <a:lumMod val="50000"/>
                  </a:schemeClr>
                </a:solidFill>
                <a:latin typeface="Goudy Old Style" panose="02020502050305020303" pitchFamily="18" charset="0"/>
              </a:rPr>
              <a:t>Sick Little Games</a:t>
            </a:r>
          </a:p>
          <a:p>
            <a:pPr marL="285750" indent="-285750">
              <a:buFont typeface="Wingdings" panose="05000000000000000000" pitchFamily="2" charset="2"/>
              <a:buChar char="Ø"/>
            </a:pPr>
            <a:r>
              <a:rPr lang="en-GB" sz="1750" dirty="0" smtClean="0">
                <a:solidFill>
                  <a:schemeClr val="accent5">
                    <a:lumMod val="50000"/>
                  </a:schemeClr>
                </a:solidFill>
                <a:latin typeface="Goudy Old Style" panose="02020502050305020303" pitchFamily="18" charset="0"/>
              </a:rPr>
              <a:t>Umbrella</a:t>
            </a:r>
          </a:p>
          <a:p>
            <a:pPr marL="285750" indent="-285750">
              <a:buFont typeface="Wingdings" panose="05000000000000000000" pitchFamily="2" charset="2"/>
              <a:buChar char="Ø"/>
            </a:pPr>
            <a:r>
              <a:rPr lang="en-GB" sz="1750" dirty="0" smtClean="0">
                <a:solidFill>
                  <a:schemeClr val="accent5">
                    <a:lumMod val="50000"/>
                  </a:schemeClr>
                </a:solidFill>
                <a:latin typeface="Goudy Old Style" panose="02020502050305020303" pitchFamily="18" charset="0"/>
              </a:rPr>
              <a:t>Break Your Little Heart</a:t>
            </a:r>
          </a:p>
          <a:p>
            <a:pPr marL="285750" indent="-285750">
              <a:buFont typeface="Wingdings" panose="05000000000000000000" pitchFamily="2" charset="2"/>
              <a:buChar char="Ø"/>
            </a:pPr>
            <a:r>
              <a:rPr lang="en-GB" sz="1750" dirty="0" smtClean="0">
                <a:solidFill>
                  <a:schemeClr val="accent5">
                    <a:lumMod val="50000"/>
                  </a:schemeClr>
                </a:solidFill>
                <a:latin typeface="Goudy Old Style" panose="02020502050305020303" pitchFamily="18" charset="0"/>
              </a:rPr>
              <a:t>The Reckless and The Brave</a:t>
            </a:r>
          </a:p>
          <a:p>
            <a:pPr marL="285750" indent="-285750">
              <a:buFont typeface="Wingdings" panose="05000000000000000000" pitchFamily="2" charset="2"/>
              <a:buChar char="Ø"/>
            </a:pPr>
            <a:r>
              <a:rPr lang="en-GB" sz="1750" dirty="0" smtClean="0">
                <a:solidFill>
                  <a:schemeClr val="accent5">
                    <a:lumMod val="50000"/>
                  </a:schemeClr>
                </a:solidFill>
                <a:latin typeface="Goudy Old Style" panose="02020502050305020303" pitchFamily="18" charset="0"/>
              </a:rPr>
              <a:t>I Feel Like </a:t>
            </a:r>
            <a:r>
              <a:rPr lang="en-GB" sz="1750" dirty="0" err="1" smtClean="0">
                <a:solidFill>
                  <a:schemeClr val="accent5">
                    <a:lumMod val="50000"/>
                  </a:schemeClr>
                </a:solidFill>
                <a:latin typeface="Goudy Old Style" panose="02020502050305020303" pitchFamily="18" charset="0"/>
              </a:rPr>
              <a:t>Dancin</a:t>
            </a:r>
            <a:r>
              <a:rPr lang="en-GB" sz="1750" dirty="0" smtClean="0">
                <a:solidFill>
                  <a:schemeClr val="accent5">
                    <a:lumMod val="50000"/>
                  </a:schemeClr>
                </a:solidFill>
                <a:latin typeface="Goudy Old Style" panose="02020502050305020303" pitchFamily="18" charset="0"/>
              </a:rPr>
              <a:t>’</a:t>
            </a:r>
          </a:p>
          <a:p>
            <a:pPr marL="285750" indent="-285750">
              <a:buFont typeface="Wingdings" panose="05000000000000000000" pitchFamily="2" charset="2"/>
              <a:buChar char="Ø"/>
            </a:pPr>
            <a:r>
              <a:rPr lang="en-GB" sz="1750" dirty="0" smtClean="0">
                <a:solidFill>
                  <a:schemeClr val="accent5">
                    <a:lumMod val="50000"/>
                  </a:schemeClr>
                </a:solidFill>
                <a:latin typeface="Goudy Old Style" panose="02020502050305020303" pitchFamily="18" charset="0"/>
              </a:rPr>
              <a:t>Walls</a:t>
            </a:r>
          </a:p>
          <a:p>
            <a:pPr marL="285750" indent="-285750">
              <a:buFont typeface="Wingdings" panose="05000000000000000000" pitchFamily="2" charset="2"/>
              <a:buChar char="Ø"/>
            </a:pPr>
            <a:r>
              <a:rPr lang="en-GB" sz="1750" dirty="0" smtClean="0">
                <a:solidFill>
                  <a:schemeClr val="accent5">
                    <a:lumMod val="50000"/>
                  </a:schemeClr>
                </a:solidFill>
                <a:latin typeface="Goudy Old Style" panose="02020502050305020303" pitchFamily="18" charset="0"/>
              </a:rPr>
              <a:t>Painting Flowers</a:t>
            </a:r>
          </a:p>
          <a:p>
            <a:pPr marL="285750" indent="-285750">
              <a:buFont typeface="Wingdings" panose="05000000000000000000" pitchFamily="2" charset="2"/>
              <a:buChar char="Ø"/>
            </a:pPr>
            <a:endParaRPr lang="en-GB" dirty="0"/>
          </a:p>
        </p:txBody>
      </p:sp>
    </p:spTree>
    <p:extLst>
      <p:ext uri="{BB962C8B-B14F-4D97-AF65-F5344CB8AC3E}">
        <p14:creationId xmlns:p14="http://schemas.microsoft.com/office/powerpoint/2010/main" val="1401183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One Republic</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3336417" y="1744941"/>
            <a:ext cx="6062416" cy="5014911"/>
          </a:xfrm>
        </p:spPr>
        <p:txBody>
          <a:bodyPr>
            <a:noAutofit/>
          </a:bodyPr>
          <a:lstStyle/>
          <a:p>
            <a:pPr marL="0" indent="0">
              <a:buNone/>
            </a:pPr>
            <a:r>
              <a:rPr lang="en-GB" sz="1700" b="1" dirty="0" smtClean="0">
                <a:solidFill>
                  <a:schemeClr val="accent5">
                    <a:lumMod val="50000"/>
                  </a:schemeClr>
                </a:solidFill>
                <a:latin typeface="Goudy Old Style" panose="02020502050305020303" pitchFamily="18" charset="0"/>
              </a:rPr>
              <a:t>One Republic</a:t>
            </a:r>
            <a:r>
              <a:rPr lang="en-GB" sz="1700" dirty="0" smtClean="0">
                <a:solidFill>
                  <a:schemeClr val="accent5">
                    <a:lumMod val="50000"/>
                  </a:schemeClr>
                </a:solidFill>
                <a:latin typeface="Goudy Old Style" panose="02020502050305020303" pitchFamily="18" charset="0"/>
              </a:rPr>
              <a:t> </a:t>
            </a:r>
            <a:r>
              <a:rPr lang="en-GB" sz="1700" dirty="0">
                <a:solidFill>
                  <a:schemeClr val="accent5">
                    <a:lumMod val="50000"/>
                  </a:schemeClr>
                </a:solidFill>
                <a:latin typeface="Goudy Old Style" panose="02020502050305020303" pitchFamily="18" charset="0"/>
              </a:rPr>
              <a:t>is an American </a:t>
            </a:r>
            <a:r>
              <a:rPr lang="en-GB" sz="1700" dirty="0" smtClean="0">
                <a:solidFill>
                  <a:schemeClr val="accent5">
                    <a:lumMod val="50000"/>
                  </a:schemeClr>
                </a:solidFill>
                <a:latin typeface="Goudy Old Style" panose="02020502050305020303" pitchFamily="18" charset="0"/>
              </a:rPr>
              <a:t>band </a:t>
            </a:r>
            <a:r>
              <a:rPr lang="en-GB" sz="1700" dirty="0">
                <a:solidFill>
                  <a:schemeClr val="accent5">
                    <a:lumMod val="50000"/>
                  </a:schemeClr>
                </a:solidFill>
                <a:latin typeface="Goudy Old Style" panose="02020502050305020303" pitchFamily="18" charset="0"/>
              </a:rPr>
              <a:t>from Colorado Springs, </a:t>
            </a:r>
            <a:r>
              <a:rPr lang="en-GB" sz="1700" dirty="0" smtClean="0">
                <a:solidFill>
                  <a:schemeClr val="accent5">
                    <a:lumMod val="50000"/>
                  </a:schemeClr>
                </a:solidFill>
                <a:latin typeface="Goudy Old Style" panose="02020502050305020303" pitchFamily="18" charset="0"/>
              </a:rPr>
              <a:t>Colorado. They</a:t>
            </a:r>
            <a:r>
              <a:rPr lang="en-GB" sz="1700" baseline="30000" dirty="0" smtClean="0">
                <a:solidFill>
                  <a:schemeClr val="accent5">
                    <a:lumMod val="50000"/>
                  </a:schemeClr>
                </a:solidFill>
                <a:latin typeface="Goudy Old Style" panose="02020502050305020303" pitchFamily="18" charset="0"/>
              </a:rPr>
              <a:t> </a:t>
            </a:r>
            <a:r>
              <a:rPr lang="en-GB" sz="1700" dirty="0" smtClean="0">
                <a:solidFill>
                  <a:schemeClr val="accent5">
                    <a:lumMod val="50000"/>
                  </a:schemeClr>
                </a:solidFill>
                <a:latin typeface="Goudy Old Style" panose="02020502050305020303" pitchFamily="18" charset="0"/>
              </a:rPr>
              <a:t>were Formed </a:t>
            </a:r>
            <a:r>
              <a:rPr lang="en-GB" sz="1700" dirty="0">
                <a:solidFill>
                  <a:schemeClr val="accent5">
                    <a:lumMod val="50000"/>
                  </a:schemeClr>
                </a:solidFill>
                <a:latin typeface="Goudy Old Style" panose="02020502050305020303" pitchFamily="18" charset="0"/>
              </a:rPr>
              <a:t>in 2003 by Ryan </a:t>
            </a:r>
            <a:r>
              <a:rPr lang="en-GB" sz="1700" dirty="0" err="1">
                <a:solidFill>
                  <a:schemeClr val="accent5">
                    <a:lumMod val="50000"/>
                  </a:schemeClr>
                </a:solidFill>
                <a:latin typeface="Goudy Old Style" panose="02020502050305020303" pitchFamily="18" charset="0"/>
              </a:rPr>
              <a:t>Tedder</a:t>
            </a:r>
            <a:r>
              <a:rPr lang="en-GB" sz="1700" dirty="0">
                <a:solidFill>
                  <a:schemeClr val="accent5">
                    <a:lumMod val="50000"/>
                  </a:schemeClr>
                </a:solidFill>
                <a:latin typeface="Goudy Old Style" panose="02020502050305020303" pitchFamily="18" charset="0"/>
              </a:rPr>
              <a:t> and Zach </a:t>
            </a:r>
            <a:r>
              <a:rPr lang="en-GB" sz="1700" dirty="0" err="1" smtClean="0">
                <a:solidFill>
                  <a:schemeClr val="accent5">
                    <a:lumMod val="50000"/>
                  </a:schemeClr>
                </a:solidFill>
                <a:latin typeface="Goudy Old Style" panose="02020502050305020303" pitchFamily="18" charset="0"/>
              </a:rPr>
              <a:t>Filkins</a:t>
            </a:r>
            <a:r>
              <a:rPr lang="en-GB" sz="1700" dirty="0">
                <a:solidFill>
                  <a:schemeClr val="accent5">
                    <a:lumMod val="50000"/>
                  </a:schemeClr>
                </a:solidFill>
                <a:latin typeface="Goudy Old Style" panose="02020502050305020303" pitchFamily="18" charset="0"/>
              </a:rPr>
              <a:t> </a:t>
            </a:r>
            <a:r>
              <a:rPr lang="en-GB" sz="1700" dirty="0" smtClean="0">
                <a:solidFill>
                  <a:schemeClr val="accent5">
                    <a:lumMod val="50000"/>
                  </a:schemeClr>
                </a:solidFill>
                <a:latin typeface="Goudy Old Style" panose="02020502050305020303" pitchFamily="18" charset="0"/>
              </a:rPr>
              <a:t>and originated from being an unsigned act on </a:t>
            </a:r>
            <a:r>
              <a:rPr lang="en-GB" sz="1700" dirty="0" err="1" smtClean="0">
                <a:solidFill>
                  <a:schemeClr val="accent5">
                    <a:lumMod val="50000"/>
                  </a:schemeClr>
                </a:solidFill>
                <a:latin typeface="Goudy Old Style" panose="02020502050305020303" pitchFamily="18" charset="0"/>
              </a:rPr>
              <a:t>MySpace</a:t>
            </a:r>
            <a:r>
              <a:rPr lang="en-GB" sz="1700" dirty="0" smtClean="0">
                <a:solidFill>
                  <a:schemeClr val="accent5">
                    <a:lumMod val="50000"/>
                  </a:schemeClr>
                </a:solidFill>
                <a:latin typeface="Goudy Old Style" panose="02020502050305020303" pitchFamily="18" charset="0"/>
              </a:rPr>
              <a:t> before being discovered by a Hollywood actress who had contacts with those in charge of Sony at the time; they stayed at Sony for 3 years before changing their record label.</a:t>
            </a:r>
          </a:p>
          <a:p>
            <a:pPr>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In 2007 One Republic released their debut album- ‘ Dreaming Out Loud’ which included their lead single ‘Apologise’.</a:t>
            </a:r>
          </a:p>
          <a:p>
            <a:pPr>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2</a:t>
            </a:r>
            <a:r>
              <a:rPr lang="en-GB" sz="1700" baseline="30000" dirty="0" smtClean="0">
                <a:solidFill>
                  <a:schemeClr val="accent5">
                    <a:lumMod val="50000"/>
                  </a:schemeClr>
                </a:solidFill>
                <a:latin typeface="Goudy Old Style" panose="02020502050305020303" pitchFamily="18" charset="0"/>
              </a:rPr>
              <a:t>nd</a:t>
            </a:r>
            <a:r>
              <a:rPr lang="en-GB" sz="1700" dirty="0" smtClean="0">
                <a:solidFill>
                  <a:schemeClr val="accent5">
                    <a:lumMod val="50000"/>
                  </a:schemeClr>
                </a:solidFill>
                <a:latin typeface="Goudy Old Style" panose="02020502050305020303" pitchFamily="18" charset="0"/>
              </a:rPr>
              <a:t> Single- Stop and Stare</a:t>
            </a:r>
          </a:p>
          <a:p>
            <a:pPr>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One Republic released their second album in 2009 called ‘Waking Up’ which included further highly successful singles such as: ‘All th</a:t>
            </a:r>
            <a:r>
              <a:rPr lang="en-GB" sz="1700" dirty="0" smtClean="0">
                <a:solidFill>
                  <a:schemeClr val="accent5">
                    <a:lumMod val="50000"/>
                  </a:schemeClr>
                </a:solidFill>
                <a:latin typeface="Goudy Old Style" panose="02020502050305020303" pitchFamily="18" charset="0"/>
              </a:rPr>
              <a:t>e Right Moves’, ‘Secrets’, ‘</a:t>
            </a:r>
            <a:r>
              <a:rPr lang="en-GB" sz="1700" dirty="0" err="1" smtClean="0">
                <a:solidFill>
                  <a:schemeClr val="accent5">
                    <a:lumMod val="50000"/>
                  </a:schemeClr>
                </a:solidFill>
                <a:latin typeface="Goudy Old Style" panose="02020502050305020303" pitchFamily="18" charset="0"/>
              </a:rPr>
              <a:t>Marchin</a:t>
            </a:r>
            <a:r>
              <a:rPr lang="en-GB" sz="1700" dirty="0" smtClean="0">
                <a:solidFill>
                  <a:schemeClr val="accent5">
                    <a:lumMod val="50000"/>
                  </a:schemeClr>
                </a:solidFill>
                <a:latin typeface="Goudy Old Style" panose="02020502050305020303" pitchFamily="18" charset="0"/>
              </a:rPr>
              <a:t>’ On’ and ‘Good Life’.</a:t>
            </a:r>
          </a:p>
          <a:p>
            <a:pPr>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Third album released in 2013 called ‘Native’ and ended up being One Republic’s highest charting album to date along with their top singles ‘Counting Stars’ and </a:t>
            </a:r>
            <a:r>
              <a:rPr lang="en-GB" sz="1700" dirty="0" smtClean="0">
                <a:solidFill>
                  <a:schemeClr val="accent5">
                    <a:lumMod val="50000"/>
                  </a:schemeClr>
                </a:solidFill>
                <a:latin typeface="Goudy Old Style" panose="02020502050305020303" pitchFamily="18" charset="0"/>
              </a:rPr>
              <a:t>‘If I lose Myself’.</a:t>
            </a:r>
          </a:p>
          <a:p>
            <a:pPr>
              <a:buFont typeface="Wingdings" panose="05000000000000000000" pitchFamily="2" charset="2"/>
              <a:buChar char="Ø"/>
            </a:pPr>
            <a:r>
              <a:rPr lang="en-GB" sz="1700" b="1" dirty="0" smtClean="0">
                <a:solidFill>
                  <a:schemeClr val="accent5">
                    <a:lumMod val="50000"/>
                  </a:schemeClr>
                </a:solidFill>
                <a:latin typeface="Goudy Old Style" panose="02020502050305020303" pitchFamily="18" charset="0"/>
              </a:rPr>
              <a:t>Labels- Sony (Past), Columbia, Mosley and </a:t>
            </a:r>
            <a:r>
              <a:rPr lang="en-GB" sz="1700" b="1" dirty="0" err="1" smtClean="0">
                <a:solidFill>
                  <a:schemeClr val="accent5">
                    <a:lumMod val="50000"/>
                  </a:schemeClr>
                </a:solidFill>
                <a:latin typeface="Goudy Old Style" panose="02020502050305020303" pitchFamily="18" charset="0"/>
              </a:rPr>
              <a:t>Interscope</a:t>
            </a:r>
            <a:endParaRPr lang="en-GB" sz="1700" b="1" dirty="0">
              <a:solidFill>
                <a:schemeClr val="accent5">
                  <a:lumMod val="50000"/>
                </a:schemeClr>
              </a:solidFill>
              <a:latin typeface="Goudy Old Style" panose="02020502050305020303" pitchFamily="18" charset="0"/>
            </a:endParaRPr>
          </a:p>
          <a:p>
            <a:pPr>
              <a:buFont typeface="Wingdings" panose="05000000000000000000" pitchFamily="2" charset="2"/>
              <a:buChar char="Ø"/>
            </a:pPr>
            <a:r>
              <a:rPr lang="en-GB" sz="1700" b="1" dirty="0" smtClean="0">
                <a:solidFill>
                  <a:schemeClr val="accent5">
                    <a:lumMod val="50000"/>
                  </a:schemeClr>
                </a:solidFill>
                <a:latin typeface="Goudy Old Style" panose="02020502050305020303" pitchFamily="18" charset="0"/>
              </a:rPr>
              <a:t>Manager- </a:t>
            </a:r>
            <a:r>
              <a:rPr lang="en-GB" sz="1700" b="1" dirty="0">
                <a:solidFill>
                  <a:schemeClr val="accent5">
                    <a:lumMod val="50000"/>
                  </a:schemeClr>
                </a:solidFill>
                <a:latin typeface="Goudy Old Style" panose="02020502050305020303" pitchFamily="18" charset="0"/>
              </a:rPr>
              <a:t>Ron </a:t>
            </a:r>
            <a:r>
              <a:rPr lang="en-GB" sz="1700" b="1" dirty="0" err="1">
                <a:solidFill>
                  <a:schemeClr val="accent5">
                    <a:lumMod val="50000"/>
                  </a:schemeClr>
                </a:solidFill>
                <a:latin typeface="Goudy Old Style" panose="02020502050305020303" pitchFamily="18" charset="0"/>
              </a:rPr>
              <a:t>Laffitte</a:t>
            </a:r>
            <a:endParaRPr lang="en-GB" sz="1700" b="1"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stretch>
            <a:fillRect/>
          </a:stretch>
        </p:blipFill>
        <p:spPr>
          <a:xfrm>
            <a:off x="134112" y="4015916"/>
            <a:ext cx="3202305" cy="2689683"/>
          </a:xfrm>
          <a:prstGeom prst="rect">
            <a:avLst/>
          </a:prstGeom>
        </p:spPr>
      </p:pic>
      <p:pic>
        <p:nvPicPr>
          <p:cNvPr id="5" name="Picture 4"/>
          <p:cNvPicPr>
            <a:picLocks noChangeAspect="1"/>
          </p:cNvPicPr>
          <p:nvPr/>
        </p:nvPicPr>
        <p:blipFill>
          <a:blip r:embed="rId3"/>
          <a:stretch>
            <a:fillRect/>
          </a:stretch>
        </p:blipFill>
        <p:spPr>
          <a:xfrm>
            <a:off x="557973" y="1487424"/>
            <a:ext cx="2358581" cy="2358581"/>
          </a:xfrm>
          <a:prstGeom prst="rect">
            <a:avLst/>
          </a:prstGeom>
        </p:spPr>
      </p:pic>
      <p:sp>
        <p:nvSpPr>
          <p:cNvPr id="6" name="TextBox 5"/>
          <p:cNvSpPr txBox="1"/>
          <p:nvPr/>
        </p:nvSpPr>
        <p:spPr>
          <a:xfrm>
            <a:off x="9548734" y="1071801"/>
            <a:ext cx="2521346" cy="5786199"/>
          </a:xfrm>
          <a:prstGeom prst="rect">
            <a:avLst/>
          </a:prstGeom>
          <a:noFill/>
        </p:spPr>
        <p:txBody>
          <a:bodyPr wrap="square" rtlCol="0">
            <a:spAutoFit/>
          </a:bodyPr>
          <a:lstStyle/>
          <a:p>
            <a:pPr algn="ctr"/>
            <a:r>
              <a:rPr lang="en-GB" sz="1700" b="1" dirty="0" smtClean="0">
                <a:solidFill>
                  <a:schemeClr val="accent5">
                    <a:lumMod val="50000"/>
                  </a:schemeClr>
                </a:solidFill>
                <a:latin typeface="Goudy Old Style" panose="02020502050305020303" pitchFamily="18" charset="0"/>
              </a:rPr>
              <a:t>One Republic’s Top Famous Tracks:</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Counting Stars</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Love Runs Out</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Secrets</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If I Lose Myself</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Good Life</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I Lived</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Say</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Everybody Loves Me</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Good Life</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Something I Need</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Feel Again</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Burning Bridges</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Say</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Preacher</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Tyrant</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All Fall Down</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All This Time</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Can’t Stop</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Mercy</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Life In Colour</a:t>
            </a:r>
          </a:p>
          <a:p>
            <a:pPr marL="285750" indent="-285750">
              <a:buFont typeface="Wingdings" panose="05000000000000000000" pitchFamily="2" charset="2"/>
              <a:buChar char="Ø"/>
            </a:pPr>
            <a:r>
              <a:rPr lang="en-GB" sz="1600" dirty="0" smtClean="0">
                <a:solidFill>
                  <a:schemeClr val="accent5">
                    <a:lumMod val="50000"/>
                  </a:schemeClr>
                </a:solidFill>
                <a:latin typeface="Goudy Old Style" panose="02020502050305020303" pitchFamily="18" charset="0"/>
              </a:rPr>
              <a:t>Passenger</a:t>
            </a:r>
            <a:endParaRPr lang="en-GB" sz="1600" dirty="0">
              <a:solidFill>
                <a:schemeClr val="accent5">
                  <a:lumMod val="50000"/>
                </a:schemeClr>
              </a:solidFill>
              <a:latin typeface="Goudy Old Style" panose="02020502050305020303" pitchFamily="18" charset="0"/>
            </a:endParaRPr>
          </a:p>
        </p:txBody>
      </p:sp>
    </p:spTree>
    <p:extLst>
      <p:ext uri="{BB962C8B-B14F-4D97-AF65-F5344CB8AC3E}">
        <p14:creationId xmlns:p14="http://schemas.microsoft.com/office/powerpoint/2010/main" val="1406592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0"/>
            <a:ext cx="10515600" cy="1325563"/>
          </a:xfrm>
        </p:spPr>
        <p:txBody>
          <a:bodyPr>
            <a:normAutofit/>
          </a:bodyPr>
          <a:lstStyle/>
          <a:p>
            <a:pPr algn="ctr"/>
            <a:r>
              <a:rPr lang="en-GB" sz="6000" b="1" i="1" dirty="0" smtClean="0">
                <a:solidFill>
                  <a:schemeClr val="accent5">
                    <a:lumMod val="50000"/>
                  </a:schemeClr>
                </a:solidFill>
                <a:latin typeface="Goudy Old Style" panose="02020502050305020303" pitchFamily="18" charset="0"/>
              </a:rPr>
              <a:t>History of Pop Rock Music</a:t>
            </a:r>
            <a:endParaRPr lang="en-GB" sz="6000" b="1" i="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109728" y="1325563"/>
            <a:ext cx="11960352" cy="5532437"/>
          </a:xfrm>
        </p:spPr>
        <p:txBody>
          <a:bodyPr>
            <a:normAutofit fontScale="85000" lnSpcReduction="10000"/>
          </a:bodyPr>
          <a:lstStyle/>
          <a:p>
            <a:pPr>
              <a:buFont typeface="Wingdings" panose="05000000000000000000" pitchFamily="2" charset="2"/>
              <a:buChar char="Ø"/>
            </a:pPr>
            <a:r>
              <a:rPr lang="en-GB" sz="2400" dirty="0" smtClean="0">
                <a:solidFill>
                  <a:schemeClr val="accent5">
                    <a:lumMod val="50000"/>
                  </a:schemeClr>
                </a:solidFill>
                <a:latin typeface="Goudy Old Style" panose="02020502050305020303" pitchFamily="18" charset="0"/>
              </a:rPr>
              <a:t>Pop Rock is a hybrid of both pop and rock combined together. </a:t>
            </a:r>
          </a:p>
          <a:p>
            <a:pPr>
              <a:buFont typeface="Wingdings" panose="05000000000000000000" pitchFamily="2" charset="2"/>
              <a:buChar char="Ø"/>
            </a:pPr>
            <a:r>
              <a:rPr lang="en-GB" sz="3300" b="1" dirty="0" smtClean="0">
                <a:solidFill>
                  <a:schemeClr val="accent5">
                    <a:lumMod val="50000"/>
                  </a:schemeClr>
                </a:solidFill>
                <a:latin typeface="Goudy Old Style" panose="02020502050305020303" pitchFamily="18" charset="0"/>
              </a:rPr>
              <a:t>History of Pop- </a:t>
            </a:r>
            <a:r>
              <a:rPr lang="en-GB" sz="2400" dirty="0" smtClean="0">
                <a:solidFill>
                  <a:schemeClr val="accent5">
                    <a:lumMod val="50000"/>
                  </a:schemeClr>
                </a:solidFill>
                <a:latin typeface="Goudy Old Style" panose="02020502050305020303" pitchFamily="18" charset="0"/>
              </a:rPr>
              <a:t>The term ‘pop’ music originates from ‘popular’ music although, the characteristics of pop music have changed over time. The genre ‘popular music’ primarily came from its modern form within the 1950’s deriving from rock and roll. Some of the most popular pop artists include The Beatles, ABBA, Michael Jackson etc. Pop Music includes a variety of different styles which can vary from jazz to country as well as hip hop an rock and roll.</a:t>
            </a:r>
          </a:p>
          <a:p>
            <a:pPr>
              <a:buFont typeface="Wingdings" panose="05000000000000000000" pitchFamily="2" charset="2"/>
              <a:buChar char="Ø"/>
            </a:pPr>
            <a:r>
              <a:rPr lang="en-GB" sz="2400" dirty="0" smtClean="0">
                <a:solidFill>
                  <a:schemeClr val="accent5">
                    <a:lumMod val="50000"/>
                  </a:schemeClr>
                </a:solidFill>
                <a:latin typeface="Goudy Old Style" panose="02020502050305020303" pitchFamily="18" charset="0"/>
              </a:rPr>
              <a:t>“The most significant feature of the pop music industry of the late 18</a:t>
            </a:r>
            <a:r>
              <a:rPr lang="en-GB" sz="2400" baseline="30000" dirty="0" smtClean="0">
                <a:solidFill>
                  <a:schemeClr val="accent5">
                    <a:lumMod val="50000"/>
                  </a:schemeClr>
                </a:solidFill>
                <a:latin typeface="Goudy Old Style" panose="02020502050305020303" pitchFamily="18" charset="0"/>
              </a:rPr>
              <a:t>th</a:t>
            </a:r>
            <a:r>
              <a:rPr lang="en-GB" sz="2400" dirty="0" smtClean="0">
                <a:solidFill>
                  <a:schemeClr val="accent5">
                    <a:lumMod val="50000"/>
                  </a:schemeClr>
                </a:solidFill>
                <a:latin typeface="Goudy Old Style" panose="02020502050305020303" pitchFamily="18" charset="0"/>
              </a:rPr>
              <a:t> and early 19</a:t>
            </a:r>
            <a:r>
              <a:rPr lang="en-GB" sz="2400" baseline="30000" dirty="0" smtClean="0">
                <a:solidFill>
                  <a:schemeClr val="accent5">
                    <a:lumMod val="50000"/>
                  </a:schemeClr>
                </a:solidFill>
                <a:latin typeface="Goudy Old Style" panose="02020502050305020303" pitchFamily="18" charset="0"/>
              </a:rPr>
              <a:t>th</a:t>
            </a:r>
            <a:r>
              <a:rPr lang="en-GB" sz="2400" dirty="0" smtClean="0">
                <a:solidFill>
                  <a:schemeClr val="accent5">
                    <a:lumMod val="50000"/>
                  </a:schemeClr>
                </a:solidFill>
                <a:latin typeface="Goudy Old Style" panose="02020502050305020303" pitchFamily="18" charset="0"/>
              </a:rPr>
              <a:t> centuries was the extent of its focus on the commodity form of sheet music”- Sheet Music and Publishers were extremely necessary and profitable when it came to pop music regarding the instruments being used within the song.</a:t>
            </a:r>
          </a:p>
          <a:p>
            <a:pPr>
              <a:buFont typeface="Wingdings" panose="05000000000000000000" pitchFamily="2" charset="2"/>
              <a:buChar char="Ø"/>
            </a:pPr>
            <a:r>
              <a:rPr lang="en-GB" sz="2400" dirty="0" smtClean="0">
                <a:solidFill>
                  <a:schemeClr val="accent5">
                    <a:lumMod val="50000"/>
                  </a:schemeClr>
                </a:solidFill>
                <a:latin typeface="Goudy Old Style" panose="02020502050305020303" pitchFamily="18" charset="0"/>
              </a:rPr>
              <a:t>The main characteristics of pop music is having a marketable and memorable song with catchy verses and titles along with an interesting and catchy beat which reflects upon the song; this is made by either instruments or added using editing software.</a:t>
            </a:r>
          </a:p>
          <a:p>
            <a:pPr>
              <a:buFont typeface="Wingdings" panose="05000000000000000000" pitchFamily="2" charset="2"/>
              <a:buChar char="Ø"/>
            </a:pPr>
            <a:r>
              <a:rPr lang="en-GB" sz="2400" dirty="0" smtClean="0">
                <a:solidFill>
                  <a:schemeClr val="accent5">
                    <a:lumMod val="50000"/>
                  </a:schemeClr>
                </a:solidFill>
                <a:latin typeface="Goudy Old Style" panose="02020502050305020303" pitchFamily="18" charset="0"/>
              </a:rPr>
              <a:t>The instruments used to produce pop music include guitars, bass, piano, drums, amplifiers, cymbals, electric organs, electric pianos and electric keyboards. Guitars are the most commonly known musical instrument used in pop music and could be either acoustic or electric. Drums are also used and can be performed by a drummer on a drum kit which sounds more authentic but can also be produced electronically on a computer which have more of a digital sound; however, the most important instrument of pop is the vocals and can be sung, screamed, rapped or spoken. Pop music may also use wind instruments such as saxophones, trumpets and flutes to generate a fuller sound and may occasionally use orchestral string instruments such as a violin or cello.</a:t>
            </a:r>
            <a:endParaRPr lang="en-GB" sz="2400" dirty="0">
              <a:solidFill>
                <a:schemeClr val="accent5">
                  <a:lumMod val="50000"/>
                </a:schemeClr>
              </a:solidFill>
              <a:latin typeface="Goudy Old Style" panose="02020502050305020303" pitchFamily="18" charset="0"/>
            </a:endParaRPr>
          </a:p>
        </p:txBody>
      </p:sp>
    </p:spTree>
    <p:extLst>
      <p:ext uri="{BB962C8B-B14F-4D97-AF65-F5344CB8AC3E}">
        <p14:creationId xmlns:p14="http://schemas.microsoft.com/office/powerpoint/2010/main" val="161014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1" y="0"/>
            <a:ext cx="11966449" cy="1325563"/>
          </a:xfrm>
        </p:spPr>
        <p:txBody>
          <a:bodyPr>
            <a:normAutofit/>
          </a:bodyPr>
          <a:lstStyle/>
          <a:p>
            <a:pPr algn="ctr"/>
            <a:r>
              <a:rPr lang="en-GB" sz="6000" b="1" i="1" dirty="0" smtClean="0">
                <a:solidFill>
                  <a:schemeClr val="accent5">
                    <a:lumMod val="50000"/>
                  </a:schemeClr>
                </a:solidFill>
                <a:latin typeface="Goudy Old Style" panose="02020502050305020303" pitchFamily="18" charset="0"/>
              </a:rPr>
              <a:t>History of Pop Rock Music- </a:t>
            </a:r>
            <a:r>
              <a:rPr lang="en-GB" sz="1400" b="1" i="1" dirty="0" smtClean="0">
                <a:solidFill>
                  <a:schemeClr val="accent5">
                    <a:lumMod val="50000"/>
                  </a:schemeClr>
                </a:solidFill>
                <a:latin typeface="Goudy Old Style" panose="02020502050305020303" pitchFamily="18" charset="0"/>
              </a:rPr>
              <a:t>Top 20 According to rockonthenet.com</a:t>
            </a:r>
            <a:endParaRPr lang="en-GB" sz="1050" b="1" i="1" dirty="0">
              <a:solidFill>
                <a:schemeClr val="accent5">
                  <a:lumMod val="50000"/>
                </a:schemeClr>
              </a:solidFill>
              <a:latin typeface="Goudy Old Style" panose="02020502050305020303" pitchFamily="18" charset="0"/>
            </a:endParaRPr>
          </a:p>
        </p:txBody>
      </p:sp>
      <p:pic>
        <p:nvPicPr>
          <p:cNvPr id="5" name="Content Placeholder 4"/>
          <p:cNvPicPr>
            <a:picLocks noGrp="1" noChangeAspect="1"/>
          </p:cNvPicPr>
          <p:nvPr>
            <p:ph idx="1"/>
          </p:nvPr>
        </p:nvPicPr>
        <p:blipFill rotWithShape="1">
          <a:blip r:embed="rId2"/>
          <a:srcRect l="30667" t="16316" r="33787" b="5630"/>
          <a:stretch/>
        </p:blipFill>
        <p:spPr>
          <a:xfrm>
            <a:off x="393094" y="1145867"/>
            <a:ext cx="3425952" cy="5610534"/>
          </a:xfrm>
          <a:prstGeom prst="rect">
            <a:avLst/>
          </a:prstGeom>
        </p:spPr>
      </p:pic>
      <p:pic>
        <p:nvPicPr>
          <p:cNvPr id="6" name="Picture 5"/>
          <p:cNvPicPr>
            <a:picLocks noChangeAspect="1"/>
          </p:cNvPicPr>
          <p:nvPr/>
        </p:nvPicPr>
        <p:blipFill rotWithShape="1">
          <a:blip r:embed="rId3"/>
          <a:srcRect l="30937" t="11834" r="33911" b="10166"/>
          <a:stretch/>
        </p:blipFill>
        <p:spPr>
          <a:xfrm>
            <a:off x="4381499" y="1145867"/>
            <a:ext cx="3425952" cy="5610534"/>
          </a:xfrm>
          <a:prstGeom prst="rect">
            <a:avLst/>
          </a:prstGeom>
        </p:spPr>
      </p:pic>
      <p:pic>
        <p:nvPicPr>
          <p:cNvPr id="8" name="Picture 7"/>
          <p:cNvPicPr>
            <a:picLocks noChangeAspect="1"/>
          </p:cNvPicPr>
          <p:nvPr/>
        </p:nvPicPr>
        <p:blipFill rotWithShape="1">
          <a:blip r:embed="rId4"/>
          <a:srcRect l="34400" t="13602" r="37287" b="5564"/>
          <a:stretch/>
        </p:blipFill>
        <p:spPr>
          <a:xfrm>
            <a:off x="8341804" y="1145867"/>
            <a:ext cx="3474719" cy="5610534"/>
          </a:xfrm>
          <a:prstGeom prst="rect">
            <a:avLst/>
          </a:prstGeom>
        </p:spPr>
      </p:pic>
    </p:spTree>
    <p:extLst>
      <p:ext uri="{BB962C8B-B14F-4D97-AF65-F5344CB8AC3E}">
        <p14:creationId xmlns:p14="http://schemas.microsoft.com/office/powerpoint/2010/main" val="127069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0"/>
            <a:ext cx="10515600" cy="1325563"/>
          </a:xfrm>
        </p:spPr>
        <p:txBody>
          <a:bodyPr>
            <a:normAutofit/>
          </a:bodyPr>
          <a:lstStyle/>
          <a:p>
            <a:pPr algn="ctr"/>
            <a:r>
              <a:rPr lang="en-GB" sz="6000" b="1" i="1" dirty="0" smtClean="0">
                <a:solidFill>
                  <a:schemeClr val="accent5">
                    <a:lumMod val="50000"/>
                  </a:schemeClr>
                </a:solidFill>
                <a:latin typeface="Goudy Old Style" panose="02020502050305020303" pitchFamily="18" charset="0"/>
              </a:rPr>
              <a:t>History of Pop Rock Music</a:t>
            </a:r>
            <a:endParaRPr lang="en-GB" sz="6000" b="1" i="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109728" y="1060705"/>
            <a:ext cx="11960352" cy="4035552"/>
          </a:xfrm>
        </p:spPr>
        <p:txBody>
          <a:bodyPr>
            <a:normAutofit/>
          </a:bodyPr>
          <a:lstStyle/>
          <a:p>
            <a:pPr>
              <a:buFont typeface="Wingdings" panose="05000000000000000000" pitchFamily="2" charset="2"/>
              <a:buChar char="Ø"/>
            </a:pPr>
            <a:r>
              <a:rPr lang="en-GB" sz="2400" dirty="0" smtClean="0">
                <a:solidFill>
                  <a:schemeClr val="accent5">
                    <a:lumMod val="50000"/>
                  </a:schemeClr>
                </a:solidFill>
                <a:latin typeface="Goudy Old Style" panose="02020502050305020303" pitchFamily="18" charset="0"/>
              </a:rPr>
              <a:t>“</a:t>
            </a:r>
            <a:r>
              <a:rPr lang="en-GB" sz="2000" dirty="0" smtClean="0">
                <a:solidFill>
                  <a:schemeClr val="accent5">
                    <a:lumMod val="50000"/>
                  </a:schemeClr>
                </a:solidFill>
                <a:latin typeface="Goudy Old Style" panose="02020502050305020303" pitchFamily="18" charset="0"/>
              </a:rPr>
              <a:t>Rock music, sometimes also known as "rock and roll," is a popular style of music that became popular in the 1950s/60s in America and Europe.</a:t>
            </a:r>
            <a:r>
              <a:rPr lang="en-GB" sz="2000" dirty="0"/>
              <a:t> </a:t>
            </a:r>
            <a:r>
              <a:rPr lang="en-GB" sz="2000" dirty="0" smtClean="0">
                <a:solidFill>
                  <a:schemeClr val="accent5">
                    <a:lumMod val="50000"/>
                  </a:schemeClr>
                </a:solidFill>
                <a:latin typeface="Goudy Old Style" panose="02020502050305020303" pitchFamily="18" charset="0"/>
              </a:rPr>
              <a:t>It evolved from rock and roll and pop music during the 60’s and is</a:t>
            </a:r>
            <a:r>
              <a:rPr lang="en-GB" sz="2000" dirty="0" smtClean="0"/>
              <a:t> </a:t>
            </a:r>
            <a:r>
              <a:rPr lang="en-GB" sz="2000" dirty="0" smtClean="0">
                <a:solidFill>
                  <a:schemeClr val="accent5">
                    <a:lumMod val="50000"/>
                  </a:schemeClr>
                </a:solidFill>
                <a:latin typeface="Goudy Old Style" panose="02020502050305020303" pitchFamily="18" charset="0"/>
              </a:rPr>
              <a:t>primarily based on older musical styles, such as the rhythm and blues music originated by African American performers such as Chuck Berry and Little Richard, with a heavy focus on guitar, drums, and powerful vocals.”</a:t>
            </a:r>
          </a:p>
          <a:p>
            <a:pPr>
              <a:buFont typeface="Wingdings" panose="05000000000000000000" pitchFamily="2" charset="2"/>
              <a:buChar char="Ø"/>
            </a:pPr>
            <a:r>
              <a:rPr lang="en-GB" sz="3300" b="1" dirty="0" smtClean="0">
                <a:solidFill>
                  <a:schemeClr val="accent5">
                    <a:lumMod val="50000"/>
                  </a:schemeClr>
                </a:solidFill>
                <a:latin typeface="Goudy Old Style" panose="02020502050305020303" pitchFamily="18" charset="0"/>
              </a:rPr>
              <a:t>History of Rock- </a:t>
            </a:r>
            <a:r>
              <a:rPr lang="en-GB" sz="2000" dirty="0" smtClean="0">
                <a:solidFill>
                  <a:schemeClr val="accent5">
                    <a:lumMod val="50000"/>
                  </a:schemeClr>
                </a:solidFill>
                <a:latin typeface="Goudy Old Style" panose="02020502050305020303" pitchFamily="18" charset="0"/>
              </a:rPr>
              <a:t>Over the years rock has changed and developed in to a variety of styles such as </a:t>
            </a:r>
            <a:r>
              <a:rPr lang="en-GB" sz="2000" b="1" dirty="0" smtClean="0">
                <a:solidFill>
                  <a:schemeClr val="accent5">
                    <a:lumMod val="50000"/>
                  </a:schemeClr>
                </a:solidFill>
                <a:latin typeface="Goudy Old Style" panose="02020502050305020303" pitchFamily="18" charset="0"/>
              </a:rPr>
              <a:t>folk rock </a:t>
            </a:r>
            <a:r>
              <a:rPr lang="en-GB" sz="2000" dirty="0" smtClean="0">
                <a:solidFill>
                  <a:schemeClr val="accent5">
                    <a:lumMod val="50000"/>
                  </a:schemeClr>
                </a:solidFill>
                <a:latin typeface="Goudy Old Style" panose="02020502050305020303" pitchFamily="18" charset="0"/>
              </a:rPr>
              <a:t>which was made popular by artists such as Bob Dylan and often featured acoustic guitars and ‘socially conscious lyrics’. There was also </a:t>
            </a:r>
            <a:r>
              <a:rPr lang="en-GB" sz="2000" b="1" dirty="0" smtClean="0">
                <a:solidFill>
                  <a:schemeClr val="accent5">
                    <a:lumMod val="50000"/>
                  </a:schemeClr>
                </a:solidFill>
                <a:latin typeface="Goudy Old Style" panose="02020502050305020303" pitchFamily="18" charset="0"/>
              </a:rPr>
              <a:t>Psychedelic rock </a:t>
            </a:r>
            <a:r>
              <a:rPr lang="en-GB" sz="2000" dirty="0" smtClean="0">
                <a:solidFill>
                  <a:schemeClr val="accent5">
                    <a:lumMod val="50000"/>
                  </a:schemeClr>
                </a:solidFill>
                <a:latin typeface="Goudy Old Style" panose="02020502050305020303" pitchFamily="18" charset="0"/>
              </a:rPr>
              <a:t>made popular by Pink Floyd and often featured dissonant music which was influenced by the use of drugs. Rock is heavily dependent on the use of instruments mainly electric guitars, bass and drums but sometimes uses other instruments to make a fuller sound; rock performances often include long solo performances by those on instruments and can last from 10-20 minutes. </a:t>
            </a:r>
            <a:r>
              <a:rPr lang="en-GB" sz="2000" dirty="0" smtClean="0">
                <a:solidFill>
                  <a:schemeClr val="accent5">
                    <a:lumMod val="50000"/>
                  </a:schemeClr>
                </a:solidFill>
                <a:effectLst/>
                <a:latin typeface="Goudy Old Style" panose="02020502050305020303" pitchFamily="18" charset="0"/>
              </a:rPr>
              <a:t>Rock has also led to sub-categories </a:t>
            </a:r>
            <a:r>
              <a:rPr lang="en-GB" sz="2000" dirty="0" smtClean="0">
                <a:solidFill>
                  <a:schemeClr val="accent5">
                    <a:lumMod val="50000"/>
                  </a:schemeClr>
                </a:solidFill>
                <a:latin typeface="Goudy Old Style" panose="02020502050305020303" pitchFamily="18" charset="0"/>
              </a:rPr>
              <a:t>and further genres of music such as</a:t>
            </a:r>
            <a:r>
              <a:rPr lang="en-GB" sz="2000" dirty="0">
                <a:solidFill>
                  <a:schemeClr val="accent5">
                    <a:lumMod val="50000"/>
                  </a:schemeClr>
                </a:solidFill>
                <a:latin typeface="Goudy Old Style" panose="02020502050305020303" pitchFamily="18" charset="0"/>
              </a:rPr>
              <a:t> </a:t>
            </a:r>
            <a:r>
              <a:rPr lang="en-GB" sz="2000" dirty="0" smtClean="0">
                <a:solidFill>
                  <a:schemeClr val="accent5">
                    <a:lumMod val="50000"/>
                  </a:schemeClr>
                </a:solidFill>
                <a:effectLst/>
                <a:latin typeface="Goudy Old Style" panose="02020502050305020303" pitchFamily="18" charset="0"/>
              </a:rPr>
              <a:t>heavy metal, which features extreme guitar sound and heavy distortion. Examples of heavy metal bands include Led Zeppelin, Black Sabbath and Metallica. </a:t>
            </a:r>
          </a:p>
        </p:txBody>
      </p:sp>
      <p:sp>
        <p:nvSpPr>
          <p:cNvPr id="4" name="TextBox 3"/>
          <p:cNvSpPr txBox="1"/>
          <p:nvPr/>
        </p:nvSpPr>
        <p:spPr>
          <a:xfrm>
            <a:off x="316992" y="5303444"/>
            <a:ext cx="6803136" cy="1200329"/>
          </a:xfrm>
          <a:prstGeom prst="rect">
            <a:avLst/>
          </a:prstGeom>
          <a:noFill/>
        </p:spPr>
        <p:txBody>
          <a:bodyPr wrap="square" rtlCol="0">
            <a:spAutoFit/>
          </a:bodyPr>
          <a:lstStyle/>
          <a:p>
            <a:pPr>
              <a:buFont typeface="Wingdings" panose="05000000000000000000" pitchFamily="2" charset="2"/>
              <a:buChar char="Ø"/>
            </a:pPr>
            <a:r>
              <a:rPr lang="en-GB" b="1" dirty="0" smtClean="0">
                <a:solidFill>
                  <a:srgbClr val="C00000"/>
                </a:solidFill>
                <a:effectLst/>
                <a:latin typeface="Goudy Old Style" panose="02020502050305020303" pitchFamily="18" charset="0"/>
              </a:rPr>
              <a:t>The Main types of Rock include: </a:t>
            </a:r>
            <a:r>
              <a:rPr lang="en-GB" b="1" dirty="0" smtClean="0">
                <a:solidFill>
                  <a:srgbClr val="C00000"/>
                </a:solidFill>
                <a:latin typeface="Goudy Old Style" panose="02020502050305020303" pitchFamily="18" charset="0"/>
              </a:rPr>
              <a:t>Hard Rock, </a:t>
            </a:r>
            <a:r>
              <a:rPr lang="en-GB" b="1" dirty="0" smtClean="0">
                <a:solidFill>
                  <a:srgbClr val="C00000"/>
                </a:solidFill>
                <a:effectLst/>
                <a:latin typeface="Goudy Old Style" panose="02020502050305020303" pitchFamily="18" charset="0"/>
              </a:rPr>
              <a:t>Glam Rock,</a:t>
            </a:r>
            <a:r>
              <a:rPr lang="en-GB" b="1" dirty="0">
                <a:solidFill>
                  <a:srgbClr val="C00000"/>
                </a:solidFill>
                <a:latin typeface="Goudy Old Style" panose="02020502050305020303" pitchFamily="18" charset="0"/>
              </a:rPr>
              <a:t> </a:t>
            </a:r>
            <a:r>
              <a:rPr lang="en-GB" b="1" dirty="0" smtClean="0">
                <a:solidFill>
                  <a:srgbClr val="C00000"/>
                </a:solidFill>
                <a:latin typeface="Goudy Old Style" panose="02020502050305020303" pitchFamily="18" charset="0"/>
              </a:rPr>
              <a:t>Heavy Metal, </a:t>
            </a:r>
            <a:r>
              <a:rPr lang="en-GB" b="1" dirty="0" smtClean="0">
                <a:solidFill>
                  <a:srgbClr val="C00000"/>
                </a:solidFill>
                <a:effectLst/>
                <a:latin typeface="Goudy Old Style" panose="02020502050305020303" pitchFamily="18" charset="0"/>
              </a:rPr>
              <a:t>Punk,</a:t>
            </a:r>
            <a:r>
              <a:rPr lang="en-GB" b="1" dirty="0">
                <a:solidFill>
                  <a:srgbClr val="C00000"/>
                </a:solidFill>
                <a:latin typeface="Goudy Old Style" panose="02020502050305020303" pitchFamily="18" charset="0"/>
              </a:rPr>
              <a:t> </a:t>
            </a:r>
            <a:r>
              <a:rPr lang="en-GB" b="1" dirty="0" smtClean="0">
                <a:solidFill>
                  <a:srgbClr val="C00000"/>
                </a:solidFill>
                <a:latin typeface="Goudy Old Style" panose="02020502050305020303" pitchFamily="18" charset="0"/>
              </a:rPr>
              <a:t>Soft Rock,</a:t>
            </a:r>
            <a:r>
              <a:rPr lang="en-GB" b="1" dirty="0">
                <a:solidFill>
                  <a:srgbClr val="C00000"/>
                </a:solidFill>
                <a:latin typeface="Goudy Old Style" panose="02020502050305020303" pitchFamily="18" charset="0"/>
              </a:rPr>
              <a:t> </a:t>
            </a:r>
            <a:r>
              <a:rPr lang="en-GB" b="1" dirty="0" smtClean="0">
                <a:solidFill>
                  <a:srgbClr val="C00000"/>
                </a:solidFill>
                <a:effectLst/>
                <a:latin typeface="Goudy Old Style" panose="02020502050305020303" pitchFamily="18" charset="0"/>
              </a:rPr>
              <a:t>Trash Metal,</a:t>
            </a:r>
            <a:r>
              <a:rPr lang="en-GB" b="1" dirty="0">
                <a:solidFill>
                  <a:srgbClr val="C00000"/>
                </a:solidFill>
                <a:latin typeface="Goudy Old Style" panose="02020502050305020303" pitchFamily="18" charset="0"/>
              </a:rPr>
              <a:t> </a:t>
            </a:r>
            <a:r>
              <a:rPr lang="en-GB" b="1" dirty="0" smtClean="0">
                <a:solidFill>
                  <a:srgbClr val="C00000"/>
                </a:solidFill>
                <a:latin typeface="Goudy Old Style" panose="02020502050305020303" pitchFamily="18" charset="0"/>
              </a:rPr>
              <a:t>Death Metal, </a:t>
            </a:r>
            <a:r>
              <a:rPr lang="en-GB" b="1" dirty="0" smtClean="0">
                <a:solidFill>
                  <a:srgbClr val="C00000"/>
                </a:solidFill>
                <a:effectLst/>
                <a:latin typeface="Goudy Old Style" panose="02020502050305020303" pitchFamily="18" charset="0"/>
              </a:rPr>
              <a:t>Fusion Rock,</a:t>
            </a:r>
            <a:r>
              <a:rPr lang="en-GB" b="1" dirty="0">
                <a:solidFill>
                  <a:srgbClr val="C00000"/>
                </a:solidFill>
                <a:latin typeface="Goudy Old Style" panose="02020502050305020303" pitchFamily="18" charset="0"/>
              </a:rPr>
              <a:t> </a:t>
            </a:r>
            <a:r>
              <a:rPr lang="en-GB" b="1" dirty="0" smtClean="0">
                <a:solidFill>
                  <a:srgbClr val="C00000"/>
                </a:solidFill>
                <a:latin typeface="Goudy Old Style" panose="02020502050305020303" pitchFamily="18" charset="0"/>
              </a:rPr>
              <a:t>Black Metal,</a:t>
            </a:r>
            <a:r>
              <a:rPr lang="en-GB" b="1" dirty="0">
                <a:solidFill>
                  <a:srgbClr val="C00000"/>
                </a:solidFill>
                <a:latin typeface="Goudy Old Style" panose="02020502050305020303" pitchFamily="18" charset="0"/>
              </a:rPr>
              <a:t> </a:t>
            </a:r>
            <a:r>
              <a:rPr lang="en-GB" b="1" dirty="0" smtClean="0">
                <a:solidFill>
                  <a:srgbClr val="C00000"/>
                </a:solidFill>
                <a:effectLst/>
                <a:latin typeface="Goudy Old Style" panose="02020502050305020303" pitchFamily="18" charset="0"/>
              </a:rPr>
              <a:t>Power Metal, </a:t>
            </a:r>
            <a:r>
              <a:rPr lang="en-GB" b="1" dirty="0" smtClean="0">
                <a:solidFill>
                  <a:srgbClr val="C00000"/>
                </a:solidFill>
                <a:latin typeface="Goudy Old Style" panose="02020502050305020303" pitchFamily="18" charset="0"/>
              </a:rPr>
              <a:t>Gothic Metal/Rock,</a:t>
            </a:r>
            <a:r>
              <a:rPr lang="en-GB" b="1" dirty="0">
                <a:solidFill>
                  <a:srgbClr val="C00000"/>
                </a:solidFill>
                <a:latin typeface="Goudy Old Style" panose="02020502050305020303" pitchFamily="18" charset="0"/>
              </a:rPr>
              <a:t> </a:t>
            </a:r>
            <a:r>
              <a:rPr lang="en-GB" b="1" dirty="0" smtClean="0">
                <a:solidFill>
                  <a:srgbClr val="C00000"/>
                </a:solidFill>
                <a:effectLst/>
                <a:latin typeface="Goudy Old Style" panose="02020502050305020303" pitchFamily="18" charset="0"/>
              </a:rPr>
              <a:t>Industrial Rock,</a:t>
            </a:r>
            <a:r>
              <a:rPr lang="en-GB" b="1" dirty="0">
                <a:solidFill>
                  <a:srgbClr val="C00000"/>
                </a:solidFill>
                <a:latin typeface="Goudy Old Style" panose="02020502050305020303" pitchFamily="18" charset="0"/>
              </a:rPr>
              <a:t> </a:t>
            </a:r>
            <a:r>
              <a:rPr lang="en-GB" b="1" dirty="0" smtClean="0">
                <a:solidFill>
                  <a:srgbClr val="C00000"/>
                </a:solidFill>
                <a:latin typeface="Goudy Old Style" panose="02020502050305020303" pitchFamily="18" charset="0"/>
              </a:rPr>
              <a:t>Grunge,</a:t>
            </a:r>
            <a:r>
              <a:rPr lang="en-GB" b="1" dirty="0">
                <a:solidFill>
                  <a:srgbClr val="C00000"/>
                </a:solidFill>
                <a:latin typeface="Goudy Old Style" panose="02020502050305020303" pitchFamily="18" charset="0"/>
              </a:rPr>
              <a:t> </a:t>
            </a:r>
            <a:r>
              <a:rPr lang="en-GB" b="1" dirty="0" smtClean="0">
                <a:solidFill>
                  <a:srgbClr val="C00000"/>
                </a:solidFill>
                <a:effectLst/>
                <a:latin typeface="Goudy Old Style" panose="02020502050305020303" pitchFamily="18" charset="0"/>
              </a:rPr>
              <a:t>Pop Punk, </a:t>
            </a:r>
            <a:r>
              <a:rPr lang="en-GB" b="1" dirty="0" smtClean="0">
                <a:solidFill>
                  <a:srgbClr val="C00000"/>
                </a:solidFill>
                <a:latin typeface="Goudy Old Style" panose="02020502050305020303" pitchFamily="18" charset="0"/>
              </a:rPr>
              <a:t>Alternative Rock.</a:t>
            </a:r>
            <a:endParaRPr lang="en-GB" b="1" dirty="0" smtClean="0">
              <a:solidFill>
                <a:srgbClr val="C00000"/>
              </a:solidFill>
              <a:effectLst/>
              <a:latin typeface="Goudy Old Style" panose="0202050205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5486" y="4626366"/>
            <a:ext cx="2084594" cy="2084594"/>
          </a:xfrm>
          <a:prstGeom prst="rect">
            <a:avLst/>
          </a:prstGeom>
        </p:spPr>
      </p:pic>
    </p:spTree>
    <p:extLst>
      <p:ext uri="{BB962C8B-B14F-4D97-AF65-F5344CB8AC3E}">
        <p14:creationId xmlns:p14="http://schemas.microsoft.com/office/powerpoint/2010/main" val="2134448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0"/>
            <a:ext cx="10515600" cy="1325563"/>
          </a:xfrm>
        </p:spPr>
        <p:txBody>
          <a:bodyPr>
            <a:normAutofit/>
          </a:bodyPr>
          <a:lstStyle/>
          <a:p>
            <a:pPr algn="ctr"/>
            <a:r>
              <a:rPr lang="en-GB" sz="6000" b="1" i="1" dirty="0" smtClean="0">
                <a:solidFill>
                  <a:schemeClr val="accent5">
                    <a:lumMod val="50000"/>
                  </a:schemeClr>
                </a:solidFill>
                <a:latin typeface="Goudy Old Style" panose="02020502050305020303" pitchFamily="18" charset="0"/>
              </a:rPr>
              <a:t>History of Pop Rock Music</a:t>
            </a:r>
            <a:endParaRPr lang="en-GB" sz="6000" b="1" i="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109728" y="1060704"/>
            <a:ext cx="5503672" cy="5797296"/>
          </a:xfrm>
        </p:spPr>
        <p:txBody>
          <a:bodyPr>
            <a:normAutofit fontScale="92500" lnSpcReduction="10000"/>
          </a:bodyPr>
          <a:lstStyle/>
          <a:p>
            <a:pPr>
              <a:buFont typeface="Wingdings" panose="05000000000000000000" pitchFamily="2" charset="2"/>
              <a:buChar char="Ø"/>
            </a:pPr>
            <a:r>
              <a:rPr lang="en-GB" sz="2200" b="1" dirty="0" smtClean="0">
                <a:solidFill>
                  <a:srgbClr val="C00000"/>
                </a:solidFill>
                <a:latin typeface="Goudy Old Style" panose="02020502050305020303" pitchFamily="18" charset="0"/>
              </a:rPr>
              <a:t>Top 25 Rock Songs of all time voted by listeners of Planet Rock:</a:t>
            </a:r>
          </a:p>
          <a:p>
            <a:pPr marL="457200" indent="-457200">
              <a:buAutoNum type="arabicPeriod"/>
            </a:pPr>
            <a:r>
              <a:rPr lang="en-GB" sz="2400" dirty="0" smtClean="0">
                <a:solidFill>
                  <a:srgbClr val="002060"/>
                </a:solidFill>
                <a:effectLst/>
                <a:latin typeface="Goudy Old Style" panose="02020502050305020303" pitchFamily="18" charset="0"/>
              </a:rPr>
              <a:t>Led Zeppelin- Stairway to Heaven</a:t>
            </a:r>
          </a:p>
          <a:p>
            <a:pPr marL="457200" indent="-457200">
              <a:buAutoNum type="arabicPeriod"/>
            </a:pPr>
            <a:r>
              <a:rPr lang="en-GB" sz="2400" dirty="0" smtClean="0">
                <a:solidFill>
                  <a:srgbClr val="002060"/>
                </a:solidFill>
                <a:latin typeface="Goudy Old Style" panose="02020502050305020303" pitchFamily="18" charset="0"/>
              </a:rPr>
              <a:t>Queen- Bohemian Rhapsody</a:t>
            </a:r>
          </a:p>
          <a:p>
            <a:pPr marL="457200" indent="-457200">
              <a:buAutoNum type="arabicPeriod"/>
            </a:pPr>
            <a:r>
              <a:rPr lang="en-GB" sz="2400" dirty="0" err="1" smtClean="0">
                <a:solidFill>
                  <a:srgbClr val="002060"/>
                </a:solidFill>
                <a:effectLst/>
                <a:latin typeface="Goudy Old Style" panose="02020502050305020303" pitchFamily="18" charset="0"/>
              </a:rPr>
              <a:t>Lynyrd</a:t>
            </a:r>
            <a:r>
              <a:rPr lang="en-GB" sz="2400" dirty="0" smtClean="0">
                <a:solidFill>
                  <a:srgbClr val="002060"/>
                </a:solidFill>
                <a:effectLst/>
                <a:latin typeface="Goudy Old Style" panose="02020502050305020303" pitchFamily="18" charset="0"/>
              </a:rPr>
              <a:t> </a:t>
            </a:r>
            <a:r>
              <a:rPr lang="en-GB" sz="2400" dirty="0" err="1" smtClean="0">
                <a:solidFill>
                  <a:srgbClr val="002060"/>
                </a:solidFill>
                <a:effectLst/>
                <a:latin typeface="Goudy Old Style" panose="02020502050305020303" pitchFamily="18" charset="0"/>
              </a:rPr>
              <a:t>Skynyrd</a:t>
            </a:r>
            <a:r>
              <a:rPr lang="en-GB" sz="2400" dirty="0" smtClean="0">
                <a:solidFill>
                  <a:srgbClr val="002060"/>
                </a:solidFill>
                <a:effectLst/>
                <a:latin typeface="Goudy Old Style" panose="02020502050305020303" pitchFamily="18" charset="0"/>
              </a:rPr>
              <a:t>- Free Bird</a:t>
            </a:r>
          </a:p>
          <a:p>
            <a:pPr marL="457200" indent="-457200">
              <a:buAutoNum type="arabicPeriod"/>
            </a:pPr>
            <a:r>
              <a:rPr lang="en-GB" sz="2400" dirty="0" smtClean="0">
                <a:solidFill>
                  <a:srgbClr val="002060"/>
                </a:solidFill>
                <a:latin typeface="Goudy Old Style" panose="02020502050305020303" pitchFamily="18" charset="0"/>
              </a:rPr>
              <a:t>Deep Purple- Smoke on the Water</a:t>
            </a:r>
          </a:p>
          <a:p>
            <a:pPr marL="457200" indent="-457200">
              <a:buAutoNum type="arabicPeriod"/>
            </a:pPr>
            <a:r>
              <a:rPr lang="en-GB" sz="2400" dirty="0" smtClean="0">
                <a:solidFill>
                  <a:srgbClr val="002060"/>
                </a:solidFill>
                <a:effectLst/>
                <a:latin typeface="Goudy Old Style" panose="02020502050305020303" pitchFamily="18" charset="0"/>
              </a:rPr>
              <a:t>Pink Floyd- Comfortably Numb</a:t>
            </a:r>
          </a:p>
          <a:p>
            <a:pPr marL="457200" indent="-457200">
              <a:buAutoNum type="arabicPeriod"/>
            </a:pPr>
            <a:r>
              <a:rPr lang="en-GB" sz="2400" dirty="0" smtClean="0">
                <a:solidFill>
                  <a:srgbClr val="002060"/>
                </a:solidFill>
                <a:latin typeface="Goudy Old Style" panose="02020502050305020303" pitchFamily="18" charset="0"/>
              </a:rPr>
              <a:t>Led Zeppelin- Kashmir</a:t>
            </a:r>
          </a:p>
          <a:p>
            <a:pPr marL="457200" indent="-457200">
              <a:buAutoNum type="arabicPeriod"/>
            </a:pPr>
            <a:r>
              <a:rPr lang="en-GB" sz="2400" dirty="0" smtClean="0">
                <a:solidFill>
                  <a:srgbClr val="002060"/>
                </a:solidFill>
                <a:effectLst/>
                <a:latin typeface="Goudy Old Style" panose="02020502050305020303" pitchFamily="18" charset="0"/>
              </a:rPr>
              <a:t>Rainbow- Stargazer</a:t>
            </a:r>
          </a:p>
          <a:p>
            <a:pPr marL="457200" indent="-457200">
              <a:buAutoNum type="arabicPeriod"/>
            </a:pPr>
            <a:r>
              <a:rPr lang="en-GB" sz="2400" dirty="0" smtClean="0">
                <a:solidFill>
                  <a:srgbClr val="002060"/>
                </a:solidFill>
                <a:latin typeface="Goudy Old Style" panose="02020502050305020303" pitchFamily="18" charset="0"/>
              </a:rPr>
              <a:t>Free- All Right Now</a:t>
            </a:r>
          </a:p>
          <a:p>
            <a:pPr marL="457200" indent="-457200">
              <a:buAutoNum type="arabicPeriod"/>
            </a:pPr>
            <a:r>
              <a:rPr lang="en-GB" sz="2400" dirty="0" smtClean="0">
                <a:solidFill>
                  <a:srgbClr val="002060"/>
                </a:solidFill>
                <a:effectLst/>
                <a:latin typeface="Goudy Old Style" panose="02020502050305020303" pitchFamily="18" charset="0"/>
              </a:rPr>
              <a:t>Led Zeppelin- Whole </a:t>
            </a:r>
            <a:r>
              <a:rPr lang="en-GB" sz="2400" dirty="0" err="1" smtClean="0">
                <a:solidFill>
                  <a:srgbClr val="002060"/>
                </a:solidFill>
                <a:effectLst/>
                <a:latin typeface="Goudy Old Style" panose="02020502050305020303" pitchFamily="18" charset="0"/>
              </a:rPr>
              <a:t>Lotta</a:t>
            </a:r>
            <a:r>
              <a:rPr lang="en-GB" sz="2400" dirty="0" smtClean="0">
                <a:solidFill>
                  <a:srgbClr val="002060"/>
                </a:solidFill>
                <a:effectLst/>
                <a:latin typeface="Goudy Old Style" panose="02020502050305020303" pitchFamily="18" charset="0"/>
              </a:rPr>
              <a:t> Love</a:t>
            </a:r>
          </a:p>
          <a:p>
            <a:pPr marL="457200" indent="-457200">
              <a:buAutoNum type="arabicPeriod"/>
            </a:pPr>
            <a:r>
              <a:rPr lang="en-GB" sz="2400" dirty="0" smtClean="0">
                <a:solidFill>
                  <a:srgbClr val="002060"/>
                </a:solidFill>
                <a:latin typeface="Goudy Old Style" panose="02020502050305020303" pitchFamily="18" charset="0"/>
              </a:rPr>
              <a:t>The Who- Won’t Get Fooled Again</a:t>
            </a:r>
          </a:p>
          <a:p>
            <a:pPr marL="457200" indent="-457200">
              <a:buAutoNum type="arabicPeriod"/>
            </a:pPr>
            <a:r>
              <a:rPr lang="en-GB" sz="2400" dirty="0" smtClean="0">
                <a:solidFill>
                  <a:srgbClr val="002060"/>
                </a:solidFill>
                <a:effectLst/>
                <a:latin typeface="Goudy Old Style" panose="02020502050305020303" pitchFamily="18" charset="0"/>
              </a:rPr>
              <a:t>Guns N’ Roses- Sweet Child O’ Mine</a:t>
            </a:r>
          </a:p>
          <a:p>
            <a:pPr marL="457200" indent="-457200">
              <a:buAutoNum type="arabicPeriod"/>
            </a:pPr>
            <a:r>
              <a:rPr lang="en-GB" sz="2400" dirty="0" smtClean="0">
                <a:solidFill>
                  <a:srgbClr val="002060"/>
                </a:solidFill>
                <a:latin typeface="Goudy Old Style" panose="02020502050305020303" pitchFamily="18" charset="0"/>
              </a:rPr>
              <a:t>AC/DC- Back in Black</a:t>
            </a:r>
          </a:p>
          <a:p>
            <a:pPr marL="457200" indent="-457200">
              <a:buAutoNum type="arabicPeriod"/>
            </a:pPr>
            <a:r>
              <a:rPr lang="en-GB" sz="2400" dirty="0" smtClean="0">
                <a:solidFill>
                  <a:srgbClr val="002060"/>
                </a:solidFill>
                <a:effectLst/>
                <a:latin typeface="Goudy Old Style" panose="02020502050305020303" pitchFamily="18" charset="0"/>
              </a:rPr>
              <a:t>Led Zeppelin- Rock and Roll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7406" y="4649452"/>
            <a:ext cx="2084594" cy="2084594"/>
          </a:xfrm>
          <a:prstGeom prst="rect">
            <a:avLst/>
          </a:prstGeom>
        </p:spPr>
      </p:pic>
      <p:sp>
        <p:nvSpPr>
          <p:cNvPr id="6" name="TextBox 5"/>
          <p:cNvSpPr txBox="1"/>
          <p:nvPr/>
        </p:nvSpPr>
        <p:spPr>
          <a:xfrm>
            <a:off x="5035296" y="1778000"/>
            <a:ext cx="5072110" cy="4493538"/>
          </a:xfrm>
          <a:prstGeom prst="rect">
            <a:avLst/>
          </a:prstGeom>
          <a:noFill/>
        </p:spPr>
        <p:txBody>
          <a:bodyPr wrap="square" rtlCol="0">
            <a:spAutoFit/>
          </a:bodyPr>
          <a:lstStyle/>
          <a:p>
            <a:r>
              <a:rPr lang="en-GB" sz="2200" dirty="0" smtClean="0">
                <a:solidFill>
                  <a:srgbClr val="002060"/>
                </a:solidFill>
                <a:latin typeface="Goudy Old Style" panose="02020502050305020303" pitchFamily="18" charset="0"/>
              </a:rPr>
              <a:t>14. AC/DC- Whole </a:t>
            </a:r>
            <a:r>
              <a:rPr lang="en-GB" sz="2200" dirty="0" err="1" smtClean="0">
                <a:solidFill>
                  <a:srgbClr val="002060"/>
                </a:solidFill>
                <a:latin typeface="Goudy Old Style" panose="02020502050305020303" pitchFamily="18" charset="0"/>
              </a:rPr>
              <a:t>Lotta</a:t>
            </a:r>
            <a:r>
              <a:rPr lang="en-GB" sz="2200" dirty="0" smtClean="0">
                <a:solidFill>
                  <a:srgbClr val="002060"/>
                </a:solidFill>
                <a:latin typeface="Goudy Old Style" panose="02020502050305020303" pitchFamily="18" charset="0"/>
              </a:rPr>
              <a:t> Rosie</a:t>
            </a:r>
          </a:p>
          <a:p>
            <a:r>
              <a:rPr lang="en-GB" sz="2200" dirty="0" smtClean="0">
                <a:solidFill>
                  <a:srgbClr val="002060"/>
                </a:solidFill>
                <a:latin typeface="Goudy Old Style" panose="02020502050305020303" pitchFamily="18" charset="0"/>
              </a:rPr>
              <a:t>15. Black Sabbath- Paranoid</a:t>
            </a:r>
          </a:p>
          <a:p>
            <a:r>
              <a:rPr lang="en-GB" sz="2200" dirty="0" smtClean="0">
                <a:solidFill>
                  <a:srgbClr val="002060"/>
                </a:solidFill>
                <a:latin typeface="Goudy Old Style" panose="02020502050305020303" pitchFamily="18" charset="0"/>
              </a:rPr>
              <a:t>16. </a:t>
            </a:r>
            <a:r>
              <a:rPr lang="en-GB" sz="2200" dirty="0" err="1" smtClean="0">
                <a:solidFill>
                  <a:srgbClr val="002060"/>
                </a:solidFill>
                <a:latin typeface="Goudy Old Style" panose="02020502050305020303" pitchFamily="18" charset="0"/>
              </a:rPr>
              <a:t>Motorhead</a:t>
            </a:r>
            <a:r>
              <a:rPr lang="en-GB" sz="2200" dirty="0" smtClean="0">
                <a:solidFill>
                  <a:srgbClr val="002060"/>
                </a:solidFill>
                <a:latin typeface="Goudy Old Style" panose="02020502050305020303" pitchFamily="18" charset="0"/>
              </a:rPr>
              <a:t>- Ace of Spades</a:t>
            </a:r>
          </a:p>
          <a:p>
            <a:r>
              <a:rPr lang="en-GB" sz="2200" dirty="0" smtClean="0">
                <a:solidFill>
                  <a:srgbClr val="002060"/>
                </a:solidFill>
                <a:latin typeface="Goudy Old Style" panose="02020502050305020303" pitchFamily="18" charset="0"/>
              </a:rPr>
              <a:t>17. Deep Purple- Highway Star</a:t>
            </a:r>
          </a:p>
          <a:p>
            <a:r>
              <a:rPr lang="en-GB" sz="2200" dirty="0" smtClean="0">
                <a:solidFill>
                  <a:srgbClr val="002060"/>
                </a:solidFill>
                <a:latin typeface="Goudy Old Style" panose="02020502050305020303" pitchFamily="18" charset="0"/>
              </a:rPr>
              <a:t>18. Rush- The Spirit of Radio</a:t>
            </a:r>
          </a:p>
          <a:p>
            <a:r>
              <a:rPr lang="en-GB" sz="2200" dirty="0" smtClean="0">
                <a:solidFill>
                  <a:srgbClr val="002060"/>
                </a:solidFill>
                <a:latin typeface="Goudy Old Style" panose="02020502050305020303" pitchFamily="18" charset="0"/>
              </a:rPr>
              <a:t>19. AC/DC- Highway to Hell</a:t>
            </a:r>
          </a:p>
          <a:p>
            <a:r>
              <a:rPr lang="en-GB" sz="2200" dirty="0" smtClean="0">
                <a:solidFill>
                  <a:srgbClr val="002060"/>
                </a:solidFill>
                <a:latin typeface="Goudy Old Style" panose="02020502050305020303" pitchFamily="18" charset="0"/>
              </a:rPr>
              <a:t>20. Jimi Hendrix Experience- All Along the Watchtower</a:t>
            </a:r>
          </a:p>
          <a:p>
            <a:r>
              <a:rPr lang="en-GB" sz="2200" dirty="0" smtClean="0">
                <a:solidFill>
                  <a:srgbClr val="002060"/>
                </a:solidFill>
                <a:latin typeface="Goudy Old Style" panose="02020502050305020303" pitchFamily="18" charset="0"/>
              </a:rPr>
              <a:t>21. Bruce Springsteen- Born to Run</a:t>
            </a:r>
          </a:p>
          <a:p>
            <a:r>
              <a:rPr lang="en-GB" sz="2200" dirty="0" smtClean="0">
                <a:solidFill>
                  <a:srgbClr val="002060"/>
                </a:solidFill>
                <a:latin typeface="Goudy Old Style" panose="02020502050305020303" pitchFamily="18" charset="0"/>
              </a:rPr>
              <a:t>22. Queen- We Will Rock You</a:t>
            </a:r>
          </a:p>
          <a:p>
            <a:r>
              <a:rPr lang="en-GB" sz="2200" dirty="0" smtClean="0">
                <a:solidFill>
                  <a:srgbClr val="002060"/>
                </a:solidFill>
                <a:latin typeface="Goudy Old Style" panose="02020502050305020303" pitchFamily="18" charset="0"/>
              </a:rPr>
              <a:t>23. AC/DC- Let There be Rock</a:t>
            </a:r>
          </a:p>
          <a:p>
            <a:r>
              <a:rPr lang="en-GB" sz="2200" dirty="0" smtClean="0">
                <a:solidFill>
                  <a:srgbClr val="002060"/>
                </a:solidFill>
                <a:latin typeface="Goudy Old Style" panose="02020502050305020303" pitchFamily="18" charset="0"/>
              </a:rPr>
              <a:t>24. Jimi Hendrix Experience- Voodoo Child</a:t>
            </a:r>
          </a:p>
          <a:p>
            <a:r>
              <a:rPr lang="en-GB" sz="2200" dirty="0" smtClean="0">
                <a:solidFill>
                  <a:srgbClr val="002060"/>
                </a:solidFill>
                <a:latin typeface="Goudy Old Style" panose="02020502050305020303" pitchFamily="18" charset="0"/>
              </a:rPr>
              <a:t>25. Boston- More Than a Feeling</a:t>
            </a:r>
          </a:p>
        </p:txBody>
      </p:sp>
    </p:spTree>
    <p:extLst>
      <p:ext uri="{BB962C8B-B14F-4D97-AF65-F5344CB8AC3E}">
        <p14:creationId xmlns:p14="http://schemas.microsoft.com/office/powerpoint/2010/main" val="3341515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Kings of Leon</a:t>
            </a:r>
            <a:endParaRPr lang="en-GB" sz="4800" b="1" dirty="0">
              <a:solidFill>
                <a:schemeClr val="accent5">
                  <a:lumMod val="50000"/>
                </a:schemeClr>
              </a:solidFill>
              <a:latin typeface="Goudy Old Style" panose="0202050205030502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9872" y="4142983"/>
            <a:ext cx="3859149" cy="255817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7467" y="1310729"/>
            <a:ext cx="2702053" cy="2702053"/>
          </a:xfrm>
          <a:prstGeom prst="rect">
            <a:avLst/>
          </a:prstGeom>
        </p:spPr>
      </p:pic>
      <p:sp>
        <p:nvSpPr>
          <p:cNvPr id="7" name="TextBox 6"/>
          <p:cNvSpPr txBox="1"/>
          <p:nvPr/>
        </p:nvSpPr>
        <p:spPr>
          <a:xfrm>
            <a:off x="134112" y="1690688"/>
            <a:ext cx="8193024" cy="5632311"/>
          </a:xfrm>
          <a:prstGeom prst="rect">
            <a:avLst/>
          </a:prstGeom>
          <a:noFill/>
        </p:spPr>
        <p:txBody>
          <a:bodyPr wrap="square" rtlCol="0">
            <a:spAutoFit/>
          </a:bodyPr>
          <a:lstStyle/>
          <a:p>
            <a:r>
              <a:rPr lang="en-GB" b="1" dirty="0" smtClean="0">
                <a:solidFill>
                  <a:schemeClr val="accent5">
                    <a:lumMod val="50000"/>
                  </a:schemeClr>
                </a:solidFill>
                <a:latin typeface="Goudy Old Style" panose="02020502050305020303" pitchFamily="18" charset="0"/>
              </a:rPr>
              <a:t>Kings of Leon</a:t>
            </a:r>
            <a:r>
              <a:rPr lang="en-GB" dirty="0" smtClean="0">
                <a:solidFill>
                  <a:schemeClr val="accent5">
                    <a:lumMod val="50000"/>
                  </a:schemeClr>
                </a:solidFill>
                <a:latin typeface="Goudy Old Style" panose="02020502050305020303" pitchFamily="18" charset="0"/>
              </a:rPr>
              <a:t> is an American band that formed in Nashville, Tennessee, in 1999. The band is composed of brothers Anthony Caleb </a:t>
            </a:r>
            <a:r>
              <a:rPr lang="en-GB" dirty="0" err="1" smtClean="0">
                <a:solidFill>
                  <a:schemeClr val="accent5">
                    <a:lumMod val="50000"/>
                  </a:schemeClr>
                </a:solidFill>
                <a:latin typeface="Goudy Old Style" panose="02020502050305020303" pitchFamily="18" charset="0"/>
              </a:rPr>
              <a:t>Followill</a:t>
            </a:r>
            <a:r>
              <a:rPr lang="en-GB" dirty="0" smtClean="0">
                <a:solidFill>
                  <a:schemeClr val="accent5">
                    <a:lumMod val="50000"/>
                  </a:schemeClr>
                </a:solidFill>
                <a:latin typeface="Goudy Old Style" panose="02020502050305020303" pitchFamily="18" charset="0"/>
              </a:rPr>
              <a:t> (January 14, 1982, lead vocals, rhythm guitar), Ivan Nathan </a:t>
            </a:r>
            <a:r>
              <a:rPr lang="en-GB" dirty="0" err="1" smtClean="0">
                <a:solidFill>
                  <a:schemeClr val="accent5">
                    <a:lumMod val="50000"/>
                  </a:schemeClr>
                </a:solidFill>
                <a:latin typeface="Goudy Old Style" panose="02020502050305020303" pitchFamily="18" charset="0"/>
              </a:rPr>
              <a:t>Followill</a:t>
            </a:r>
            <a:r>
              <a:rPr lang="en-GB" dirty="0" smtClean="0">
                <a:solidFill>
                  <a:schemeClr val="accent5">
                    <a:lumMod val="50000"/>
                  </a:schemeClr>
                </a:solidFill>
                <a:latin typeface="Goudy Old Style" panose="02020502050305020303" pitchFamily="18" charset="0"/>
              </a:rPr>
              <a:t> (June 26, 1979, drums, percussion, backing vocals) and Michael Jared </a:t>
            </a:r>
            <a:r>
              <a:rPr lang="en-GB" dirty="0" err="1" smtClean="0">
                <a:solidFill>
                  <a:schemeClr val="accent5">
                    <a:lumMod val="50000"/>
                  </a:schemeClr>
                </a:solidFill>
                <a:latin typeface="Goudy Old Style" panose="02020502050305020303" pitchFamily="18" charset="0"/>
              </a:rPr>
              <a:t>Followill</a:t>
            </a:r>
            <a:r>
              <a:rPr lang="en-GB" dirty="0" smtClean="0">
                <a:solidFill>
                  <a:schemeClr val="accent5">
                    <a:lumMod val="50000"/>
                  </a:schemeClr>
                </a:solidFill>
                <a:latin typeface="Goudy Old Style" panose="02020502050305020303" pitchFamily="18" charset="0"/>
              </a:rPr>
              <a:t> (November 20, 1986, bass guitar, backing vocals), with their cousin Cameron Matthew </a:t>
            </a:r>
            <a:r>
              <a:rPr lang="en-GB" dirty="0" err="1" smtClean="0">
                <a:solidFill>
                  <a:schemeClr val="accent5">
                    <a:lumMod val="50000"/>
                  </a:schemeClr>
                </a:solidFill>
                <a:latin typeface="Goudy Old Style" panose="02020502050305020303" pitchFamily="18" charset="0"/>
              </a:rPr>
              <a:t>Followill</a:t>
            </a:r>
            <a:r>
              <a:rPr lang="en-GB" dirty="0" smtClean="0">
                <a:solidFill>
                  <a:schemeClr val="accent5">
                    <a:lumMod val="50000"/>
                  </a:schemeClr>
                </a:solidFill>
                <a:latin typeface="Goudy Old Style" panose="02020502050305020303" pitchFamily="18" charset="0"/>
              </a:rPr>
              <a:t> (b. September 10, 1984, lead guitar, backing vocals).</a:t>
            </a:r>
          </a:p>
          <a:p>
            <a:pPr marL="285750" indent="-285750">
              <a:buFont typeface="Wingdings" panose="05000000000000000000" pitchFamily="2" charset="2"/>
              <a:buChar char="Ø"/>
            </a:pPr>
            <a:r>
              <a:rPr lang="en-GB" b="1" dirty="0" smtClean="0">
                <a:solidFill>
                  <a:schemeClr val="accent5">
                    <a:lumMod val="50000"/>
                  </a:schemeClr>
                </a:solidFill>
                <a:latin typeface="Goudy Old Style" panose="02020502050305020303" pitchFamily="18" charset="0"/>
              </a:rPr>
              <a:t>Labels- Sony Music, RCA, Columbia, Island</a:t>
            </a:r>
          </a:p>
          <a:p>
            <a:pPr marL="285750" indent="-285750">
              <a:buFont typeface="Wingdings" panose="05000000000000000000" pitchFamily="2" charset="2"/>
              <a:buChar char="Ø"/>
            </a:pPr>
            <a:r>
              <a:rPr lang="en-GB" b="1" dirty="0" smtClean="0">
                <a:solidFill>
                  <a:schemeClr val="accent5">
                    <a:lumMod val="50000"/>
                  </a:schemeClr>
                </a:solidFill>
                <a:latin typeface="Goudy Old Style" panose="02020502050305020303" pitchFamily="18" charset="0"/>
              </a:rPr>
              <a:t>Debut </a:t>
            </a:r>
            <a:r>
              <a:rPr lang="en-GB" b="1" dirty="0">
                <a:solidFill>
                  <a:schemeClr val="accent5">
                    <a:lumMod val="50000"/>
                  </a:schemeClr>
                </a:solidFill>
                <a:latin typeface="Goudy Old Style" panose="02020502050305020303" pitchFamily="18" charset="0"/>
              </a:rPr>
              <a:t>EP, Holy Roller Novocaine, and LP, Youth and Young Manhood </a:t>
            </a:r>
            <a:r>
              <a:rPr lang="en-GB" b="1" dirty="0" smtClean="0">
                <a:solidFill>
                  <a:schemeClr val="accent5">
                    <a:lumMod val="50000"/>
                  </a:schemeClr>
                </a:solidFill>
                <a:latin typeface="Goudy Old Style" panose="02020502050305020303" pitchFamily="18" charset="0"/>
              </a:rPr>
              <a:t>in 2003</a:t>
            </a:r>
          </a:p>
          <a:p>
            <a:pPr marL="285750" indent="-285750">
              <a:buFont typeface="Wingdings" panose="05000000000000000000" pitchFamily="2" charset="2"/>
              <a:buChar char="Ø"/>
            </a:pPr>
            <a:r>
              <a:rPr lang="en-GB" b="1" dirty="0" smtClean="0">
                <a:solidFill>
                  <a:schemeClr val="accent5">
                    <a:lumMod val="50000"/>
                  </a:schemeClr>
                </a:solidFill>
                <a:latin typeface="Goudy Old Style" panose="02020502050305020303" pitchFamily="18" charset="0"/>
              </a:rPr>
              <a:t>Manager- Andy Mendelsohn</a:t>
            </a:r>
          </a:p>
          <a:p>
            <a:endParaRPr lang="en-GB" b="1" dirty="0">
              <a:solidFill>
                <a:schemeClr val="accent5">
                  <a:lumMod val="50000"/>
                </a:schemeClr>
              </a:solidFill>
              <a:latin typeface="Goudy Old Style" panose="02020502050305020303" pitchFamily="18" charset="0"/>
            </a:endParaRPr>
          </a:p>
          <a:p>
            <a:r>
              <a:rPr lang="en-GB" b="1" dirty="0" smtClean="0">
                <a:solidFill>
                  <a:schemeClr val="accent5">
                    <a:lumMod val="50000"/>
                  </a:schemeClr>
                </a:solidFill>
                <a:latin typeface="Goudy Old Style" panose="02020502050305020303" pitchFamily="18" charset="0"/>
              </a:rPr>
              <a:t>Top Famous Tracks:</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Use Somebody</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Sex On Fire</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Closer</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Pyro</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Radioactive</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Red Morning Light</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Beautiful War</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Wait for Me</a:t>
            </a:r>
          </a:p>
          <a:p>
            <a:pPr marL="285750" indent="-285750">
              <a:buFont typeface="Wingdings" panose="05000000000000000000" pitchFamily="2" charset="2"/>
              <a:buChar char="Ø"/>
            </a:pPr>
            <a:r>
              <a:rPr lang="en-GB" sz="1700" dirty="0" smtClean="0">
                <a:solidFill>
                  <a:schemeClr val="accent5">
                    <a:lumMod val="50000"/>
                  </a:schemeClr>
                </a:solidFill>
                <a:latin typeface="Goudy Old Style" panose="02020502050305020303" pitchFamily="18" charset="0"/>
              </a:rPr>
              <a:t>Cold Desert</a:t>
            </a:r>
            <a:r>
              <a:rPr lang="en-GB" b="1" dirty="0"/>
              <a:t/>
            </a:r>
            <a:br>
              <a:rPr lang="en-GB" b="1" dirty="0"/>
            </a:br>
            <a:endParaRPr lang="en-GB" b="1" dirty="0">
              <a:solidFill>
                <a:schemeClr val="accent5">
                  <a:lumMod val="50000"/>
                </a:schemeClr>
              </a:solidFill>
              <a:latin typeface="Goudy Old Style" panose="02020502050305020303" pitchFamily="18" charset="0"/>
            </a:endParaRPr>
          </a:p>
        </p:txBody>
      </p:sp>
    </p:spTree>
    <p:extLst>
      <p:ext uri="{BB962C8B-B14F-4D97-AF65-F5344CB8AC3E}">
        <p14:creationId xmlns:p14="http://schemas.microsoft.com/office/powerpoint/2010/main" val="28323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The Killers</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3340608" y="1653525"/>
            <a:ext cx="8790431" cy="5167312"/>
          </a:xfrm>
        </p:spPr>
        <p:txBody>
          <a:bodyPr>
            <a:noAutofit/>
          </a:bodyPr>
          <a:lstStyle/>
          <a:p>
            <a:pPr marL="0" indent="0">
              <a:buNone/>
            </a:pPr>
            <a:r>
              <a:rPr lang="en-GB" sz="1500" b="1" dirty="0" smtClean="0">
                <a:solidFill>
                  <a:schemeClr val="accent5">
                    <a:lumMod val="50000"/>
                  </a:schemeClr>
                </a:solidFill>
                <a:effectLst/>
                <a:latin typeface="Goudy Old Style" panose="02020502050305020303" pitchFamily="18" charset="0"/>
              </a:rPr>
              <a:t>The Killers</a:t>
            </a:r>
            <a:r>
              <a:rPr lang="en-GB" sz="1500" dirty="0" smtClean="0">
                <a:solidFill>
                  <a:schemeClr val="accent5">
                    <a:lumMod val="50000"/>
                  </a:schemeClr>
                </a:solidFill>
                <a:effectLst/>
                <a:latin typeface="Goudy Old Style" panose="02020502050305020303" pitchFamily="18" charset="0"/>
              </a:rPr>
              <a:t> are an American band formed in Las Vegas, Nevada in 2001, by Brandon Flowers (lead vocals, keyboards) and Dave </a:t>
            </a:r>
            <a:r>
              <a:rPr lang="en-GB" sz="1500" dirty="0" err="1" smtClean="0">
                <a:solidFill>
                  <a:schemeClr val="accent5">
                    <a:lumMod val="50000"/>
                  </a:schemeClr>
                </a:solidFill>
                <a:effectLst/>
                <a:latin typeface="Goudy Old Style" panose="02020502050305020303" pitchFamily="18" charset="0"/>
              </a:rPr>
              <a:t>Keuning</a:t>
            </a:r>
            <a:r>
              <a:rPr lang="en-GB" sz="1500" dirty="0" smtClean="0">
                <a:solidFill>
                  <a:schemeClr val="accent5">
                    <a:lumMod val="50000"/>
                  </a:schemeClr>
                </a:solidFill>
                <a:effectLst/>
                <a:latin typeface="Goudy Old Style" panose="02020502050305020303" pitchFamily="18" charset="0"/>
              </a:rPr>
              <a:t> (guitar, backing vocals). Mark </a:t>
            </a:r>
            <a:r>
              <a:rPr lang="en-GB" sz="1500" dirty="0" err="1" smtClean="0">
                <a:solidFill>
                  <a:schemeClr val="accent5">
                    <a:lumMod val="50000"/>
                  </a:schemeClr>
                </a:solidFill>
                <a:effectLst/>
                <a:latin typeface="Goudy Old Style" panose="02020502050305020303" pitchFamily="18" charset="0"/>
              </a:rPr>
              <a:t>Stoermer</a:t>
            </a:r>
            <a:r>
              <a:rPr lang="en-GB" sz="1500" dirty="0" smtClean="0">
                <a:solidFill>
                  <a:schemeClr val="accent5">
                    <a:lumMod val="50000"/>
                  </a:schemeClr>
                </a:solidFill>
                <a:effectLst/>
                <a:latin typeface="Goudy Old Style" panose="02020502050305020303" pitchFamily="18" charset="0"/>
              </a:rPr>
              <a:t> (bass, backing vocals) and Ronnie </a:t>
            </a:r>
            <a:r>
              <a:rPr lang="en-GB" sz="1500" dirty="0" err="1" smtClean="0">
                <a:solidFill>
                  <a:schemeClr val="accent5">
                    <a:lumMod val="50000"/>
                  </a:schemeClr>
                </a:solidFill>
                <a:effectLst/>
                <a:latin typeface="Goudy Old Style" panose="02020502050305020303" pitchFamily="18" charset="0"/>
              </a:rPr>
              <a:t>Vannucci</a:t>
            </a:r>
            <a:r>
              <a:rPr lang="en-GB" sz="1500" dirty="0" smtClean="0">
                <a:solidFill>
                  <a:schemeClr val="accent5">
                    <a:lumMod val="50000"/>
                  </a:schemeClr>
                </a:solidFill>
                <a:effectLst/>
                <a:latin typeface="Goudy Old Style" panose="02020502050305020303" pitchFamily="18" charset="0"/>
              </a:rPr>
              <a:t> Jr. (drums, percussion, backing vocals) would complete the current line-up of the band in late 2002. The name </a:t>
            </a:r>
            <a:r>
              <a:rPr lang="en-GB" sz="1500" i="1" dirty="0" smtClean="0">
                <a:solidFill>
                  <a:schemeClr val="accent5">
                    <a:lumMod val="50000"/>
                  </a:schemeClr>
                </a:solidFill>
                <a:effectLst/>
                <a:latin typeface="Goudy Old Style" panose="02020502050305020303" pitchFamily="18" charset="0"/>
              </a:rPr>
              <a:t>The Killers</a:t>
            </a:r>
            <a:r>
              <a:rPr lang="en-GB" sz="1500" dirty="0" smtClean="0">
                <a:solidFill>
                  <a:schemeClr val="accent5">
                    <a:lumMod val="50000"/>
                  </a:schemeClr>
                </a:solidFill>
                <a:effectLst/>
                <a:latin typeface="Goudy Old Style" panose="02020502050305020303" pitchFamily="18" charset="0"/>
              </a:rPr>
              <a:t> is derived from a logo on the bass drum of a fictitious band, portrayed in the music video for the New Order song "Crystal</a:t>
            </a:r>
            <a:r>
              <a:rPr lang="en-GB" sz="1500" dirty="0" smtClean="0">
                <a:solidFill>
                  <a:schemeClr val="accent5">
                    <a:lumMod val="50000"/>
                  </a:schemeClr>
                </a:solidFill>
                <a:effectLst/>
                <a:latin typeface="Goudy Old Style" panose="02020502050305020303" pitchFamily="18" charset="0"/>
              </a:rPr>
              <a:t>".</a:t>
            </a:r>
          </a:p>
          <a:p>
            <a:pPr marL="0" indent="0">
              <a:buNone/>
            </a:pPr>
            <a:endParaRPr lang="en-GB" sz="1600" dirty="0" smtClean="0">
              <a:solidFill>
                <a:schemeClr val="accent5">
                  <a:lumMod val="50000"/>
                </a:schemeClr>
              </a:solidFill>
              <a:effectLst/>
              <a:latin typeface="Goudy Old Style" panose="02020502050305020303" pitchFamily="18" charset="0"/>
            </a:endParaRPr>
          </a:p>
          <a:p>
            <a:pPr lvl="1">
              <a:buFont typeface="Wingdings" panose="05000000000000000000" pitchFamily="2" charset="2"/>
              <a:buChar char="Ø"/>
            </a:pPr>
            <a:r>
              <a:rPr lang="en-GB" sz="1500" b="1" dirty="0" smtClean="0">
                <a:solidFill>
                  <a:schemeClr val="accent5">
                    <a:lumMod val="50000"/>
                  </a:schemeClr>
                </a:solidFill>
                <a:latin typeface="Goudy Old Style" panose="02020502050305020303" pitchFamily="18" charset="0"/>
              </a:rPr>
              <a:t>Labels- Island, Vertigo, Marrakesh</a:t>
            </a:r>
          </a:p>
          <a:p>
            <a:pPr lvl="1">
              <a:buFont typeface="Wingdings" panose="05000000000000000000" pitchFamily="2" charset="2"/>
              <a:buChar char="Ø"/>
            </a:pPr>
            <a:r>
              <a:rPr lang="en-GB" sz="1500" b="1" dirty="0" smtClean="0">
                <a:solidFill>
                  <a:schemeClr val="accent5">
                    <a:lumMod val="50000"/>
                  </a:schemeClr>
                </a:solidFill>
                <a:latin typeface="Goudy Old Style" panose="02020502050305020303" pitchFamily="18" charset="0"/>
              </a:rPr>
              <a:t>Debut album Hot Fuss- Released in 2004 and included some of their top hits with songs such as Mr Brightside, Somebody Told </a:t>
            </a:r>
            <a:r>
              <a:rPr lang="en-GB" sz="1500" b="1" dirty="0">
                <a:solidFill>
                  <a:schemeClr val="accent5">
                    <a:lumMod val="50000"/>
                  </a:schemeClr>
                </a:solidFill>
                <a:latin typeface="Goudy Old Style" panose="02020502050305020303" pitchFamily="18" charset="0"/>
              </a:rPr>
              <a:t>M</a:t>
            </a:r>
            <a:r>
              <a:rPr lang="en-GB" sz="1500" b="1" dirty="0" smtClean="0">
                <a:solidFill>
                  <a:schemeClr val="accent5">
                    <a:lumMod val="50000"/>
                  </a:schemeClr>
                </a:solidFill>
                <a:latin typeface="Goudy Old Style" panose="02020502050305020303" pitchFamily="18" charset="0"/>
              </a:rPr>
              <a:t>e, Smile like you Mean </a:t>
            </a:r>
            <a:r>
              <a:rPr lang="en-GB" sz="1500" b="1" dirty="0">
                <a:solidFill>
                  <a:schemeClr val="accent5">
                    <a:lumMod val="50000"/>
                  </a:schemeClr>
                </a:solidFill>
                <a:latin typeface="Goudy Old Style" panose="02020502050305020303" pitchFamily="18" charset="0"/>
              </a:rPr>
              <a:t>I</a:t>
            </a:r>
            <a:r>
              <a:rPr lang="en-GB" sz="1500" b="1" dirty="0" smtClean="0">
                <a:solidFill>
                  <a:schemeClr val="accent5">
                    <a:lumMod val="50000"/>
                  </a:schemeClr>
                </a:solidFill>
                <a:latin typeface="Goudy Old Style" panose="02020502050305020303" pitchFamily="18" charset="0"/>
              </a:rPr>
              <a:t>t and Jenny was a Friend of Mine.</a:t>
            </a:r>
          </a:p>
          <a:p>
            <a:pPr lvl="1">
              <a:buFont typeface="Wingdings" panose="05000000000000000000" pitchFamily="2" charset="2"/>
              <a:buChar char="Ø"/>
            </a:pPr>
            <a:r>
              <a:rPr lang="en-GB" sz="1500" b="1" dirty="0" smtClean="0">
                <a:solidFill>
                  <a:schemeClr val="accent5">
                    <a:lumMod val="50000"/>
                  </a:schemeClr>
                </a:solidFill>
                <a:latin typeface="Goudy Old Style" panose="02020502050305020303" pitchFamily="18" charset="0"/>
              </a:rPr>
              <a:t>Manager- Robert Reynolds</a:t>
            </a:r>
          </a:p>
          <a:p>
            <a:pPr lvl="1">
              <a:buFont typeface="Wingdings" panose="05000000000000000000" pitchFamily="2" charset="2"/>
              <a:buChar char="Ø"/>
            </a:pPr>
            <a:endParaRPr lang="en-GB" sz="1600" b="1" dirty="0">
              <a:solidFill>
                <a:schemeClr val="accent5">
                  <a:lumMod val="50000"/>
                </a:schemeClr>
              </a:solidFill>
              <a:latin typeface="Goudy Old Style" panose="02020502050305020303" pitchFamily="18" charset="0"/>
            </a:endParaRPr>
          </a:p>
          <a:p>
            <a:pPr marL="457200" lvl="1" indent="0">
              <a:buNone/>
            </a:pPr>
            <a:r>
              <a:rPr lang="en-GB" sz="1500" b="1" dirty="0" smtClean="0">
                <a:solidFill>
                  <a:schemeClr val="accent5">
                    <a:lumMod val="50000"/>
                  </a:schemeClr>
                </a:solidFill>
                <a:latin typeface="Goudy Old Style" panose="02020502050305020303" pitchFamily="18" charset="0"/>
              </a:rPr>
              <a:t>Top Famous Tracks from The Killers:</a:t>
            </a:r>
          </a:p>
          <a:p>
            <a:pPr lvl="1">
              <a:buFont typeface="Wingdings" panose="05000000000000000000" pitchFamily="2" charset="2"/>
              <a:buChar char="Ø"/>
            </a:pPr>
            <a:r>
              <a:rPr lang="en-GB" sz="1500" dirty="0" smtClean="0">
                <a:solidFill>
                  <a:schemeClr val="accent5">
                    <a:lumMod val="50000"/>
                  </a:schemeClr>
                </a:solidFill>
                <a:latin typeface="Goudy Old Style" panose="02020502050305020303" pitchFamily="18" charset="0"/>
              </a:rPr>
              <a:t>Mr Brightside</a:t>
            </a:r>
          </a:p>
          <a:p>
            <a:pPr lvl="1">
              <a:buFont typeface="Wingdings" panose="05000000000000000000" pitchFamily="2" charset="2"/>
              <a:buChar char="Ø"/>
            </a:pPr>
            <a:r>
              <a:rPr lang="en-GB" sz="1500" dirty="0" smtClean="0">
                <a:solidFill>
                  <a:schemeClr val="accent5">
                    <a:lumMod val="50000"/>
                  </a:schemeClr>
                </a:solidFill>
                <a:latin typeface="Goudy Old Style" panose="02020502050305020303" pitchFamily="18" charset="0"/>
              </a:rPr>
              <a:t>Somebody Told Me</a:t>
            </a:r>
          </a:p>
          <a:p>
            <a:pPr lvl="1">
              <a:buFont typeface="Wingdings" panose="05000000000000000000" pitchFamily="2" charset="2"/>
              <a:buChar char="Ø"/>
            </a:pPr>
            <a:r>
              <a:rPr lang="en-GB" sz="1500" dirty="0" smtClean="0">
                <a:solidFill>
                  <a:schemeClr val="accent5">
                    <a:lumMod val="50000"/>
                  </a:schemeClr>
                </a:solidFill>
                <a:latin typeface="Goudy Old Style" panose="02020502050305020303" pitchFamily="18" charset="0"/>
              </a:rPr>
              <a:t>Smile Like You Mean It</a:t>
            </a:r>
          </a:p>
          <a:p>
            <a:pPr lvl="1">
              <a:buFont typeface="Wingdings" panose="05000000000000000000" pitchFamily="2" charset="2"/>
              <a:buChar char="Ø"/>
            </a:pPr>
            <a:r>
              <a:rPr lang="en-GB" sz="1500" dirty="0" smtClean="0">
                <a:solidFill>
                  <a:schemeClr val="accent5">
                    <a:lumMod val="50000"/>
                  </a:schemeClr>
                </a:solidFill>
                <a:latin typeface="Goudy Old Style" panose="02020502050305020303" pitchFamily="18" charset="0"/>
              </a:rPr>
              <a:t>When You Were Young</a:t>
            </a:r>
          </a:p>
          <a:p>
            <a:pPr lvl="1">
              <a:buFont typeface="Wingdings" panose="05000000000000000000" pitchFamily="2" charset="2"/>
              <a:buChar char="Ø"/>
            </a:pPr>
            <a:r>
              <a:rPr lang="en-GB" sz="1500" dirty="0" smtClean="0">
                <a:solidFill>
                  <a:schemeClr val="accent5">
                    <a:lumMod val="50000"/>
                  </a:schemeClr>
                </a:solidFill>
                <a:latin typeface="Goudy Old Style" panose="02020502050305020303" pitchFamily="18" charset="0"/>
              </a:rPr>
              <a:t>Spaceman</a:t>
            </a:r>
          </a:p>
          <a:p>
            <a:pPr lvl="1">
              <a:buFont typeface="Wingdings" panose="05000000000000000000" pitchFamily="2" charset="2"/>
              <a:buChar char="Ø"/>
            </a:pPr>
            <a:r>
              <a:rPr lang="en-GB" sz="1500" dirty="0" smtClean="0">
                <a:solidFill>
                  <a:schemeClr val="accent5">
                    <a:lumMod val="50000"/>
                  </a:schemeClr>
                </a:solidFill>
                <a:latin typeface="Goudy Old Style" panose="02020502050305020303" pitchFamily="18" charset="0"/>
              </a:rPr>
              <a:t>Read My Mind</a:t>
            </a:r>
          </a:p>
          <a:p>
            <a:pPr lvl="1">
              <a:buFont typeface="Wingdings" panose="05000000000000000000" pitchFamily="2" charset="2"/>
              <a:buChar char="Ø"/>
            </a:pPr>
            <a:r>
              <a:rPr lang="en-GB" sz="1500" dirty="0" smtClean="0">
                <a:solidFill>
                  <a:schemeClr val="accent5">
                    <a:lumMod val="50000"/>
                  </a:schemeClr>
                </a:solidFill>
                <a:latin typeface="Goudy Old Style" panose="02020502050305020303" pitchFamily="18" charset="0"/>
              </a:rPr>
              <a:t>Bones</a:t>
            </a:r>
          </a:p>
          <a:p>
            <a:pPr lvl="1">
              <a:buFont typeface="Wingdings" panose="05000000000000000000" pitchFamily="2" charset="2"/>
              <a:buChar char="Ø"/>
            </a:pPr>
            <a:r>
              <a:rPr lang="en-GB" sz="1500" dirty="0" smtClean="0">
                <a:solidFill>
                  <a:schemeClr val="accent5">
                    <a:lumMod val="50000"/>
                  </a:schemeClr>
                </a:solidFill>
                <a:latin typeface="Goudy Old Style" panose="02020502050305020303" pitchFamily="18" charset="0"/>
              </a:rPr>
              <a:t>Human</a:t>
            </a:r>
          </a:p>
        </p:txBody>
      </p:sp>
      <p:pic>
        <p:nvPicPr>
          <p:cNvPr id="5" name="Picture 4"/>
          <p:cNvPicPr>
            <a:picLocks noChangeAspect="1"/>
          </p:cNvPicPr>
          <p:nvPr/>
        </p:nvPicPr>
        <p:blipFill>
          <a:blip r:embed="rId2"/>
          <a:stretch>
            <a:fillRect/>
          </a:stretch>
        </p:blipFill>
        <p:spPr>
          <a:xfrm>
            <a:off x="134112" y="4237181"/>
            <a:ext cx="3536188" cy="2480610"/>
          </a:xfrm>
          <a:prstGeom prst="rect">
            <a:avLst/>
          </a:prstGeom>
        </p:spPr>
      </p:pic>
      <p:pic>
        <p:nvPicPr>
          <p:cNvPr id="8" name="Picture 7"/>
          <p:cNvPicPr>
            <a:picLocks noChangeAspect="1"/>
          </p:cNvPicPr>
          <p:nvPr/>
        </p:nvPicPr>
        <p:blipFill>
          <a:blip r:embed="rId3"/>
          <a:stretch>
            <a:fillRect/>
          </a:stretch>
        </p:blipFill>
        <p:spPr>
          <a:xfrm>
            <a:off x="796853" y="1690688"/>
            <a:ext cx="2344809" cy="2344809"/>
          </a:xfrm>
          <a:prstGeom prst="rect">
            <a:avLst/>
          </a:prstGeom>
        </p:spPr>
      </p:pic>
    </p:spTree>
    <p:extLst>
      <p:ext uri="{BB962C8B-B14F-4D97-AF65-F5344CB8AC3E}">
        <p14:creationId xmlns:p14="http://schemas.microsoft.com/office/powerpoint/2010/main" val="2555109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Coldplay</a:t>
            </a:r>
            <a:endParaRPr lang="en-GB" sz="4800" b="1" dirty="0">
              <a:solidFill>
                <a:schemeClr val="accent5">
                  <a:lumMod val="50000"/>
                </a:schemeClr>
              </a:solidFill>
              <a:latin typeface="Goudy Old Style" panose="02020502050305020303" pitchFamily="18" charset="0"/>
            </a:endParaRPr>
          </a:p>
        </p:txBody>
      </p:sp>
      <p:sp>
        <p:nvSpPr>
          <p:cNvPr id="3" name="Content Placeholder 2"/>
          <p:cNvSpPr>
            <a:spLocks noGrp="1"/>
          </p:cNvSpPr>
          <p:nvPr>
            <p:ph idx="1"/>
          </p:nvPr>
        </p:nvSpPr>
        <p:spPr>
          <a:xfrm>
            <a:off x="134112" y="1191671"/>
            <a:ext cx="4300728" cy="5475828"/>
          </a:xfrm>
        </p:spPr>
        <p:txBody>
          <a:bodyPr>
            <a:noAutofit/>
          </a:bodyPr>
          <a:lstStyle/>
          <a:p>
            <a:pPr marL="0" indent="0">
              <a:buNone/>
            </a:pPr>
            <a:r>
              <a:rPr lang="en-GB" sz="1700" b="1" dirty="0" smtClean="0">
                <a:solidFill>
                  <a:schemeClr val="accent5">
                    <a:lumMod val="50000"/>
                  </a:schemeClr>
                </a:solidFill>
                <a:effectLst/>
                <a:latin typeface="Goudy Old Style" panose="02020502050305020303" pitchFamily="18" charset="0"/>
              </a:rPr>
              <a:t>Coldplay</a:t>
            </a:r>
            <a:r>
              <a:rPr lang="en-GB" sz="1700" dirty="0" smtClean="0">
                <a:solidFill>
                  <a:schemeClr val="accent5">
                    <a:lumMod val="50000"/>
                  </a:schemeClr>
                </a:solidFill>
                <a:effectLst/>
                <a:latin typeface="Goudy Old Style" panose="02020502050305020303" pitchFamily="18" charset="0"/>
              </a:rPr>
              <a:t> are a British band formed in 1996 by lead vocalist Chris Martin and lead guitarist Jonny Buckland at University College London. They were </a:t>
            </a:r>
            <a:r>
              <a:rPr lang="en-GB" sz="1700" dirty="0" smtClean="0">
                <a:solidFill>
                  <a:schemeClr val="accent5">
                    <a:lumMod val="50000"/>
                  </a:schemeClr>
                </a:solidFill>
                <a:latin typeface="Goudy Old Style" panose="02020502050305020303" pitchFamily="18" charset="0"/>
              </a:rPr>
              <a:t>primarily called </a:t>
            </a:r>
            <a:r>
              <a:rPr lang="en-GB" sz="1700" b="1" dirty="0" err="1" smtClean="0">
                <a:solidFill>
                  <a:schemeClr val="accent5">
                    <a:lumMod val="50000"/>
                  </a:schemeClr>
                </a:solidFill>
                <a:effectLst/>
                <a:latin typeface="Goudy Old Style" panose="02020502050305020303" pitchFamily="18" charset="0"/>
              </a:rPr>
              <a:t>Pectoralz</a:t>
            </a:r>
            <a:r>
              <a:rPr lang="en-GB" sz="1700" dirty="0">
                <a:solidFill>
                  <a:schemeClr val="accent5">
                    <a:lumMod val="50000"/>
                  </a:schemeClr>
                </a:solidFill>
                <a:latin typeface="Goudy Old Style" panose="02020502050305020303" pitchFamily="18" charset="0"/>
              </a:rPr>
              <a:t> </a:t>
            </a:r>
            <a:r>
              <a:rPr lang="en-GB" sz="1700" dirty="0" smtClean="0">
                <a:solidFill>
                  <a:schemeClr val="accent5">
                    <a:lumMod val="50000"/>
                  </a:schemeClr>
                </a:solidFill>
                <a:latin typeface="Goudy Old Style" panose="02020502050305020303" pitchFamily="18" charset="0"/>
              </a:rPr>
              <a:t>but when </a:t>
            </a:r>
            <a:r>
              <a:rPr lang="en-GB" sz="1700" dirty="0" smtClean="0">
                <a:solidFill>
                  <a:schemeClr val="accent5">
                    <a:lumMod val="50000"/>
                  </a:schemeClr>
                </a:solidFill>
                <a:effectLst/>
                <a:latin typeface="Goudy Old Style" panose="02020502050305020303" pitchFamily="18" charset="0"/>
              </a:rPr>
              <a:t>Guy Berryman joined the group as a bassist they changed their name to Starfish.</a:t>
            </a:r>
            <a:r>
              <a:rPr lang="en-GB" sz="1700" baseline="30000" dirty="0">
                <a:solidFill>
                  <a:schemeClr val="accent5">
                    <a:lumMod val="50000"/>
                  </a:schemeClr>
                </a:solidFill>
                <a:latin typeface="Goudy Old Style" panose="02020502050305020303" pitchFamily="18" charset="0"/>
              </a:rPr>
              <a:t> </a:t>
            </a:r>
            <a:r>
              <a:rPr lang="en-GB" sz="1700" dirty="0" smtClean="0">
                <a:solidFill>
                  <a:schemeClr val="accent5">
                    <a:lumMod val="50000"/>
                  </a:schemeClr>
                </a:solidFill>
                <a:effectLst/>
                <a:latin typeface="Goudy Old Style" panose="02020502050305020303" pitchFamily="18" charset="0"/>
              </a:rPr>
              <a:t>Will Champion then joined as a drummer, backing vocalist, and multi-instrumentalist, completing the line-up. The band renamed themselves "Coldplay" in 1998.</a:t>
            </a:r>
          </a:p>
          <a:p>
            <a:pPr>
              <a:buFont typeface="Wingdings" panose="05000000000000000000" pitchFamily="2" charset="2"/>
              <a:buChar char="Ø"/>
            </a:pPr>
            <a:r>
              <a:rPr lang="en-GB" sz="1700" b="1" dirty="0" smtClean="0">
                <a:solidFill>
                  <a:schemeClr val="accent5">
                    <a:lumMod val="50000"/>
                  </a:schemeClr>
                </a:solidFill>
                <a:latin typeface="Goudy Old Style" panose="02020502050305020303" pitchFamily="18" charset="0"/>
              </a:rPr>
              <a:t>Manager- Phil Harvey</a:t>
            </a:r>
          </a:p>
          <a:p>
            <a:pPr>
              <a:buFont typeface="Wingdings" panose="05000000000000000000" pitchFamily="2" charset="2"/>
              <a:buChar char="Ø"/>
            </a:pPr>
            <a:r>
              <a:rPr lang="en-GB" sz="1700" b="1" dirty="0" smtClean="0">
                <a:solidFill>
                  <a:schemeClr val="accent5">
                    <a:lumMod val="50000"/>
                  </a:schemeClr>
                </a:solidFill>
                <a:latin typeface="Goudy Old Style" panose="02020502050305020303" pitchFamily="18" charset="0"/>
              </a:rPr>
              <a:t>Debut- </a:t>
            </a:r>
            <a:r>
              <a:rPr lang="en-GB" sz="1700" b="1" dirty="0" smtClean="0">
                <a:solidFill>
                  <a:schemeClr val="accent5">
                    <a:lumMod val="50000"/>
                  </a:schemeClr>
                </a:solidFill>
                <a:effectLst/>
                <a:latin typeface="Goudy Old Style" panose="02020502050305020303" pitchFamily="18" charset="0"/>
              </a:rPr>
              <a:t>released three EPs: </a:t>
            </a:r>
            <a:r>
              <a:rPr lang="en-GB" sz="1700" b="1" i="1" dirty="0" smtClean="0">
                <a:solidFill>
                  <a:schemeClr val="accent5">
                    <a:lumMod val="50000"/>
                  </a:schemeClr>
                </a:solidFill>
                <a:effectLst/>
                <a:latin typeface="Goudy Old Style" panose="02020502050305020303" pitchFamily="18" charset="0"/>
              </a:rPr>
              <a:t>Safety</a:t>
            </a:r>
            <a:r>
              <a:rPr lang="en-GB" sz="1700" b="1" dirty="0" smtClean="0">
                <a:solidFill>
                  <a:schemeClr val="accent5">
                    <a:lumMod val="50000"/>
                  </a:schemeClr>
                </a:solidFill>
                <a:effectLst/>
                <a:latin typeface="Goudy Old Style" panose="02020502050305020303" pitchFamily="18" charset="0"/>
              </a:rPr>
              <a:t> in 1998, </a:t>
            </a:r>
            <a:r>
              <a:rPr lang="en-GB" sz="1700" b="1" i="1" dirty="0" smtClean="0">
                <a:solidFill>
                  <a:schemeClr val="accent5">
                    <a:lumMod val="50000"/>
                  </a:schemeClr>
                </a:solidFill>
                <a:effectLst/>
                <a:latin typeface="Goudy Old Style" panose="02020502050305020303" pitchFamily="18" charset="0"/>
              </a:rPr>
              <a:t>Brothers &amp; Sisters</a:t>
            </a:r>
            <a:r>
              <a:rPr lang="en-GB" sz="1700" b="1" dirty="0" smtClean="0">
                <a:solidFill>
                  <a:schemeClr val="accent5">
                    <a:lumMod val="50000"/>
                  </a:schemeClr>
                </a:solidFill>
                <a:effectLst/>
                <a:latin typeface="Goudy Old Style" panose="02020502050305020303" pitchFamily="18" charset="0"/>
              </a:rPr>
              <a:t> as a single in 1999 and </a:t>
            </a:r>
            <a:r>
              <a:rPr lang="en-GB" sz="1700" b="1" i="1" dirty="0" smtClean="0">
                <a:solidFill>
                  <a:schemeClr val="accent5">
                    <a:lumMod val="50000"/>
                  </a:schemeClr>
                </a:solidFill>
                <a:effectLst/>
                <a:latin typeface="Goudy Old Style" panose="02020502050305020303" pitchFamily="18" charset="0"/>
              </a:rPr>
              <a:t>The Blue Room</a:t>
            </a:r>
            <a:r>
              <a:rPr lang="en-GB" sz="1700" b="1" dirty="0" smtClean="0">
                <a:solidFill>
                  <a:schemeClr val="accent5">
                    <a:lumMod val="50000"/>
                  </a:schemeClr>
                </a:solidFill>
                <a:effectLst/>
                <a:latin typeface="Goudy Old Style" panose="02020502050305020303" pitchFamily="18" charset="0"/>
              </a:rPr>
              <a:t> in the same year. </a:t>
            </a:r>
          </a:p>
          <a:p>
            <a:pPr>
              <a:buFont typeface="Wingdings" panose="05000000000000000000" pitchFamily="2" charset="2"/>
              <a:buChar char="Ø"/>
            </a:pPr>
            <a:r>
              <a:rPr lang="en-GB" sz="1700" b="1" dirty="0" smtClean="0">
                <a:solidFill>
                  <a:schemeClr val="accent5">
                    <a:lumMod val="50000"/>
                  </a:schemeClr>
                </a:solidFill>
                <a:latin typeface="Goudy Old Style" panose="02020502050305020303" pitchFamily="18" charset="0"/>
              </a:rPr>
              <a:t>They became more popular in 2000 with their release of their single ‘Yellow’ and later within the year their debut album called Parachutes.</a:t>
            </a:r>
          </a:p>
          <a:p>
            <a:pPr>
              <a:buFont typeface="Wingdings" panose="05000000000000000000" pitchFamily="2" charset="2"/>
              <a:buChar char="Ø"/>
            </a:pPr>
            <a:r>
              <a:rPr lang="en-GB" sz="1700" b="1" dirty="0" smtClean="0">
                <a:solidFill>
                  <a:schemeClr val="accent5">
                    <a:lumMod val="50000"/>
                  </a:schemeClr>
                </a:solidFill>
                <a:latin typeface="Goudy Old Style" panose="02020502050305020303" pitchFamily="18" charset="0"/>
              </a:rPr>
              <a:t>Labels- EMI, </a:t>
            </a:r>
            <a:r>
              <a:rPr lang="en-GB" sz="1700" b="1" dirty="0" err="1" smtClean="0">
                <a:solidFill>
                  <a:schemeClr val="accent5">
                    <a:lumMod val="50000"/>
                  </a:schemeClr>
                </a:solidFill>
                <a:latin typeface="Goudy Old Style" panose="02020502050305020303" pitchFamily="18" charset="0"/>
              </a:rPr>
              <a:t>Parlophone</a:t>
            </a:r>
            <a:r>
              <a:rPr lang="en-GB" sz="1700" b="1" dirty="0" smtClean="0">
                <a:solidFill>
                  <a:schemeClr val="accent5">
                    <a:lumMod val="50000"/>
                  </a:schemeClr>
                </a:solidFill>
                <a:latin typeface="Goudy Old Style" panose="02020502050305020303" pitchFamily="18" charset="0"/>
              </a:rPr>
              <a:t>, Capitol, Atlantic</a:t>
            </a:r>
          </a:p>
          <a:p>
            <a:pPr marL="0" indent="0">
              <a:buNone/>
            </a:pPr>
            <a:endParaRPr lang="en-GB" sz="1400" dirty="0">
              <a:solidFill>
                <a:schemeClr val="accent5">
                  <a:lumMod val="50000"/>
                </a:schemeClr>
              </a:solidFill>
              <a:latin typeface="Goudy Old Style" panose="02020502050305020303" pitchFamily="18" charset="0"/>
            </a:endParaRPr>
          </a:p>
        </p:txBody>
      </p:sp>
      <p:pic>
        <p:nvPicPr>
          <p:cNvPr id="4" name="Picture 3"/>
          <p:cNvPicPr>
            <a:picLocks noChangeAspect="1"/>
          </p:cNvPicPr>
          <p:nvPr/>
        </p:nvPicPr>
        <p:blipFill>
          <a:blip r:embed="rId2"/>
          <a:stretch>
            <a:fillRect/>
          </a:stretch>
        </p:blipFill>
        <p:spPr>
          <a:xfrm>
            <a:off x="8445500" y="3729607"/>
            <a:ext cx="3624580" cy="2937892"/>
          </a:xfrm>
          <a:prstGeom prst="rect">
            <a:avLst/>
          </a:prstGeom>
        </p:spPr>
      </p:pic>
      <p:pic>
        <p:nvPicPr>
          <p:cNvPr id="5" name="Picture 4"/>
          <p:cNvPicPr>
            <a:picLocks noChangeAspect="1"/>
          </p:cNvPicPr>
          <p:nvPr/>
        </p:nvPicPr>
        <p:blipFill>
          <a:blip r:embed="rId3"/>
          <a:stretch>
            <a:fillRect/>
          </a:stretch>
        </p:blipFill>
        <p:spPr>
          <a:xfrm>
            <a:off x="9118601" y="1286511"/>
            <a:ext cx="2286952" cy="2286952"/>
          </a:xfrm>
          <a:prstGeom prst="rect">
            <a:avLst/>
          </a:prstGeom>
        </p:spPr>
      </p:pic>
      <p:sp>
        <p:nvSpPr>
          <p:cNvPr id="6" name="TextBox 5"/>
          <p:cNvSpPr txBox="1"/>
          <p:nvPr/>
        </p:nvSpPr>
        <p:spPr>
          <a:xfrm>
            <a:off x="4623562" y="2658963"/>
            <a:ext cx="3633216" cy="3139321"/>
          </a:xfrm>
          <a:prstGeom prst="rect">
            <a:avLst/>
          </a:prstGeom>
          <a:noFill/>
        </p:spPr>
        <p:txBody>
          <a:bodyPr wrap="square" rtlCol="0">
            <a:spAutoFit/>
          </a:bodyPr>
          <a:lstStyle/>
          <a:p>
            <a:r>
              <a:rPr lang="en-GB" b="1" dirty="0" smtClean="0">
                <a:solidFill>
                  <a:schemeClr val="accent5">
                    <a:lumMod val="50000"/>
                  </a:schemeClr>
                </a:solidFill>
                <a:latin typeface="Goudy Old Style" panose="02020502050305020303" pitchFamily="18" charset="0"/>
              </a:rPr>
              <a:t>Top Famous Tracks From Coldplay:</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Paradise</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Fix You</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Viva la Viva</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Princess of China</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Yellow</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The Scientist</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Clocks</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Talk</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Lost</a:t>
            </a:r>
          </a:p>
          <a:p>
            <a:pPr>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In My Place</a:t>
            </a:r>
            <a:endParaRPr lang="en-GB" dirty="0"/>
          </a:p>
        </p:txBody>
      </p:sp>
    </p:spTree>
    <p:extLst>
      <p:ext uri="{BB962C8B-B14F-4D97-AF65-F5344CB8AC3E}">
        <p14:creationId xmlns:p14="http://schemas.microsoft.com/office/powerpoint/2010/main" val="129822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 y="365125"/>
            <a:ext cx="11935968" cy="1325563"/>
          </a:xfrm>
        </p:spPr>
        <p:txBody>
          <a:bodyPr>
            <a:noAutofit/>
          </a:bodyPr>
          <a:lstStyle/>
          <a:p>
            <a:pPr algn="ctr"/>
            <a:r>
              <a:rPr lang="en-GB" sz="4800" dirty="0" smtClean="0">
                <a:solidFill>
                  <a:schemeClr val="accent5">
                    <a:lumMod val="50000"/>
                  </a:schemeClr>
                </a:solidFill>
                <a:latin typeface="Goudy Old Style" panose="02020502050305020303" pitchFamily="18" charset="0"/>
              </a:rPr>
              <a:t>My Favourite Artists within the Pop/Rock Genre</a:t>
            </a:r>
            <a:br>
              <a:rPr lang="en-GB" sz="4800" dirty="0" smtClean="0">
                <a:solidFill>
                  <a:schemeClr val="accent5">
                    <a:lumMod val="50000"/>
                  </a:schemeClr>
                </a:solidFill>
                <a:latin typeface="Goudy Old Style" panose="02020502050305020303" pitchFamily="18" charset="0"/>
              </a:rPr>
            </a:br>
            <a:r>
              <a:rPr lang="en-GB" sz="4800" b="1" dirty="0" smtClean="0">
                <a:solidFill>
                  <a:schemeClr val="accent5">
                    <a:lumMod val="50000"/>
                  </a:schemeClr>
                </a:solidFill>
                <a:latin typeface="Goudy Old Style" panose="02020502050305020303" pitchFamily="18" charset="0"/>
              </a:rPr>
              <a:t>Against The Current</a:t>
            </a:r>
            <a:endParaRPr lang="en-GB" sz="4800" b="1" dirty="0">
              <a:solidFill>
                <a:schemeClr val="accent5">
                  <a:lumMod val="50000"/>
                </a:schemeClr>
              </a:solidFill>
              <a:latin typeface="Goudy Old Style" panose="0202050205030502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12" y="4737100"/>
            <a:ext cx="5195713" cy="1915919"/>
          </a:xfrm>
        </p:spPr>
      </p:pic>
      <p:pic>
        <p:nvPicPr>
          <p:cNvPr id="4" name="Picture 3"/>
          <p:cNvPicPr>
            <a:picLocks noChangeAspect="1"/>
          </p:cNvPicPr>
          <p:nvPr/>
        </p:nvPicPr>
        <p:blipFill>
          <a:blip r:embed="rId3"/>
          <a:stretch>
            <a:fillRect/>
          </a:stretch>
        </p:blipFill>
        <p:spPr>
          <a:xfrm>
            <a:off x="134112" y="1944688"/>
            <a:ext cx="3811429" cy="2538412"/>
          </a:xfrm>
          <a:prstGeom prst="rect">
            <a:avLst/>
          </a:prstGeom>
        </p:spPr>
      </p:pic>
      <p:sp>
        <p:nvSpPr>
          <p:cNvPr id="6" name="TextBox 5"/>
          <p:cNvSpPr txBox="1"/>
          <p:nvPr/>
        </p:nvSpPr>
        <p:spPr>
          <a:xfrm>
            <a:off x="4047744" y="1796408"/>
            <a:ext cx="8083296" cy="2400657"/>
          </a:xfrm>
          <a:prstGeom prst="rect">
            <a:avLst/>
          </a:prstGeom>
          <a:noFill/>
        </p:spPr>
        <p:txBody>
          <a:bodyPr wrap="square" rtlCol="0">
            <a:spAutoFit/>
          </a:bodyPr>
          <a:lstStyle/>
          <a:p>
            <a:r>
              <a:rPr lang="en-GB" sz="1600" dirty="0" smtClean="0">
                <a:solidFill>
                  <a:schemeClr val="accent5">
                    <a:lumMod val="50000"/>
                  </a:schemeClr>
                </a:solidFill>
                <a:latin typeface="Goudy Old Style" panose="02020502050305020303" pitchFamily="18" charset="0"/>
              </a:rPr>
              <a:t>Against The Current is a small up and coming pop/rock-based band from Poughkeepsie, NY. The Band members consist of Chrissy </a:t>
            </a:r>
            <a:r>
              <a:rPr lang="en-GB" sz="1600" dirty="0" err="1" smtClean="0">
                <a:solidFill>
                  <a:schemeClr val="accent5">
                    <a:lumMod val="50000"/>
                  </a:schemeClr>
                </a:solidFill>
                <a:latin typeface="Goudy Old Style" panose="02020502050305020303" pitchFamily="18" charset="0"/>
              </a:rPr>
              <a:t>Costanza</a:t>
            </a:r>
            <a:r>
              <a:rPr lang="en-GB" sz="1600" dirty="0" smtClean="0">
                <a:solidFill>
                  <a:schemeClr val="accent5">
                    <a:lumMod val="50000"/>
                  </a:schemeClr>
                </a:solidFill>
                <a:latin typeface="Goudy Old Style" panose="02020502050305020303" pitchFamily="18" charset="0"/>
              </a:rPr>
              <a:t> (Lead vocals), Dan </a:t>
            </a:r>
            <a:r>
              <a:rPr lang="en-GB" sz="1600" dirty="0" err="1" smtClean="0">
                <a:solidFill>
                  <a:schemeClr val="accent5">
                    <a:lumMod val="50000"/>
                  </a:schemeClr>
                </a:solidFill>
                <a:latin typeface="Goudy Old Style" panose="02020502050305020303" pitchFamily="18" charset="0"/>
              </a:rPr>
              <a:t>Gow</a:t>
            </a:r>
            <a:r>
              <a:rPr lang="en-GB" sz="1600" dirty="0" smtClean="0">
                <a:solidFill>
                  <a:schemeClr val="accent5">
                    <a:lumMod val="50000"/>
                  </a:schemeClr>
                </a:solidFill>
                <a:latin typeface="Goudy Old Style" panose="02020502050305020303" pitchFamily="18" charset="0"/>
              </a:rPr>
              <a:t> (Vocals/Guitar), Jeremy </a:t>
            </a:r>
            <a:r>
              <a:rPr lang="en-GB" sz="1600" dirty="0" err="1" smtClean="0">
                <a:solidFill>
                  <a:schemeClr val="accent5">
                    <a:lumMod val="50000"/>
                  </a:schemeClr>
                </a:solidFill>
                <a:latin typeface="Goudy Old Style" panose="02020502050305020303" pitchFamily="18" charset="0"/>
              </a:rPr>
              <a:t>Rompala</a:t>
            </a:r>
            <a:r>
              <a:rPr lang="en-GB" sz="1600" dirty="0" smtClean="0">
                <a:solidFill>
                  <a:schemeClr val="accent5">
                    <a:lumMod val="50000"/>
                  </a:schemeClr>
                </a:solidFill>
                <a:latin typeface="Goudy Old Style" panose="02020502050305020303" pitchFamily="18" charset="0"/>
              </a:rPr>
              <a:t> (Guitar), Joe Simmons (Bass), and Will </a:t>
            </a:r>
            <a:r>
              <a:rPr lang="en-GB" sz="1600" dirty="0" err="1" smtClean="0">
                <a:solidFill>
                  <a:schemeClr val="accent5">
                    <a:lumMod val="50000"/>
                  </a:schemeClr>
                </a:solidFill>
                <a:latin typeface="Goudy Old Style" panose="02020502050305020303" pitchFamily="18" charset="0"/>
              </a:rPr>
              <a:t>Ferri</a:t>
            </a:r>
            <a:r>
              <a:rPr lang="en-GB" sz="1600" dirty="0" smtClean="0">
                <a:solidFill>
                  <a:schemeClr val="accent5">
                    <a:lumMod val="50000"/>
                  </a:schemeClr>
                </a:solidFill>
                <a:latin typeface="Goudy Old Style" panose="02020502050305020303" pitchFamily="18" charset="0"/>
              </a:rPr>
              <a:t> (Drums). The band officially joined </a:t>
            </a:r>
            <a:r>
              <a:rPr lang="en-GB" sz="1600" dirty="0" err="1" smtClean="0">
                <a:solidFill>
                  <a:schemeClr val="accent5">
                    <a:lumMod val="50000"/>
                  </a:schemeClr>
                </a:solidFill>
                <a:latin typeface="Goudy Old Style" panose="02020502050305020303" pitchFamily="18" charset="0"/>
              </a:rPr>
              <a:t>Youtube</a:t>
            </a:r>
            <a:r>
              <a:rPr lang="en-GB" sz="1600" dirty="0" smtClean="0">
                <a:solidFill>
                  <a:schemeClr val="accent5">
                    <a:lumMod val="50000"/>
                  </a:schemeClr>
                </a:solidFill>
                <a:latin typeface="Goudy Old Style" panose="02020502050305020303" pitchFamily="18" charset="0"/>
              </a:rPr>
              <a:t> on August 6, 2011 and became pop sensations through their original singles </a:t>
            </a:r>
            <a:r>
              <a:rPr lang="en-GB" sz="1600" b="1" dirty="0" smtClean="0">
                <a:solidFill>
                  <a:schemeClr val="accent5">
                    <a:lumMod val="50000"/>
                  </a:schemeClr>
                </a:solidFill>
                <a:latin typeface="Goudy Old Style" panose="02020502050305020303" pitchFamily="18" charset="0"/>
              </a:rPr>
              <a:t>‘Thinking of You’, ‘Closer, Faster</a:t>
            </a:r>
            <a:r>
              <a:rPr lang="en-GB" sz="1600" dirty="0" smtClean="0">
                <a:solidFill>
                  <a:schemeClr val="accent5">
                    <a:lumMod val="50000"/>
                  </a:schemeClr>
                </a:solidFill>
                <a:latin typeface="Goudy Old Style" panose="02020502050305020303" pitchFamily="18" charset="0"/>
              </a:rPr>
              <a:t>’ and their new single </a:t>
            </a:r>
            <a:r>
              <a:rPr lang="en-GB" sz="1600" b="1" dirty="0" smtClean="0">
                <a:solidFill>
                  <a:schemeClr val="accent5">
                    <a:lumMod val="50000"/>
                  </a:schemeClr>
                </a:solidFill>
                <a:latin typeface="Goudy Old Style" panose="02020502050305020303" pitchFamily="18" charset="0"/>
              </a:rPr>
              <a:t>‘Infinity’. </a:t>
            </a:r>
            <a:r>
              <a:rPr lang="en-GB" sz="1600" dirty="0" smtClean="0">
                <a:solidFill>
                  <a:schemeClr val="accent5">
                    <a:lumMod val="50000"/>
                  </a:schemeClr>
                </a:solidFill>
                <a:latin typeface="Goudy Old Style" panose="02020502050305020303" pitchFamily="18" charset="0"/>
              </a:rPr>
              <a:t>They have also collaborated with other artists on various covers with other well known </a:t>
            </a:r>
            <a:r>
              <a:rPr lang="en-GB" sz="1600" dirty="0" err="1" smtClean="0">
                <a:solidFill>
                  <a:schemeClr val="accent5">
                    <a:lumMod val="50000"/>
                  </a:schemeClr>
                </a:solidFill>
                <a:latin typeface="Goudy Old Style" panose="02020502050305020303" pitchFamily="18" charset="0"/>
              </a:rPr>
              <a:t>Youtube</a:t>
            </a:r>
            <a:r>
              <a:rPr lang="en-GB" sz="1600" dirty="0" smtClean="0">
                <a:solidFill>
                  <a:schemeClr val="accent5">
                    <a:lumMod val="50000"/>
                  </a:schemeClr>
                </a:solidFill>
                <a:latin typeface="Goudy Old Style" panose="02020502050305020303" pitchFamily="18" charset="0"/>
              </a:rPr>
              <a:t> artists such as Kurt Schneider and Alex </a:t>
            </a:r>
            <a:r>
              <a:rPr lang="en-GB" sz="1600" dirty="0" err="1" smtClean="0">
                <a:solidFill>
                  <a:schemeClr val="accent5">
                    <a:lumMod val="50000"/>
                  </a:schemeClr>
                </a:solidFill>
                <a:latin typeface="Goudy Old Style" panose="02020502050305020303" pitchFamily="18" charset="0"/>
              </a:rPr>
              <a:t>Goot</a:t>
            </a:r>
            <a:r>
              <a:rPr lang="en-GB" sz="1600" dirty="0" smtClean="0">
                <a:solidFill>
                  <a:schemeClr val="accent5">
                    <a:lumMod val="50000"/>
                  </a:schemeClr>
                </a:solidFill>
                <a:latin typeface="Goudy Old Style" panose="02020502050305020303" pitchFamily="18" charset="0"/>
              </a:rPr>
              <a:t>.</a:t>
            </a:r>
          </a:p>
          <a:p>
            <a:endParaRPr lang="en-GB" dirty="0">
              <a:solidFill>
                <a:schemeClr val="accent5">
                  <a:lumMod val="50000"/>
                </a:schemeClr>
              </a:solidFill>
              <a:latin typeface="Goudy Old Style" panose="02020502050305020303" pitchFamily="18" charset="0"/>
            </a:endParaRPr>
          </a:p>
          <a:p>
            <a:pPr marL="285750" indent="-285750">
              <a:buFont typeface="Wingdings" panose="05000000000000000000" pitchFamily="2" charset="2"/>
              <a:buChar char="Ø"/>
            </a:pPr>
            <a:r>
              <a:rPr lang="en-GB" sz="1600" b="1" dirty="0" smtClean="0">
                <a:solidFill>
                  <a:schemeClr val="accent5">
                    <a:lumMod val="50000"/>
                  </a:schemeClr>
                </a:solidFill>
                <a:latin typeface="Goudy Old Style" panose="02020502050305020303" pitchFamily="18" charset="0"/>
              </a:rPr>
              <a:t>Manager- Michael </a:t>
            </a:r>
            <a:r>
              <a:rPr lang="en-GB" sz="1600" b="1" dirty="0" err="1" smtClean="0">
                <a:solidFill>
                  <a:schemeClr val="accent5">
                    <a:lumMod val="50000"/>
                  </a:schemeClr>
                </a:solidFill>
                <a:latin typeface="Goudy Old Style" panose="02020502050305020303" pitchFamily="18" charset="0"/>
              </a:rPr>
              <a:t>Ferri</a:t>
            </a:r>
            <a:endParaRPr lang="en-GB" sz="1600" b="1" dirty="0" smtClean="0">
              <a:solidFill>
                <a:schemeClr val="accent5">
                  <a:lumMod val="50000"/>
                </a:schemeClr>
              </a:solidFill>
              <a:latin typeface="Goudy Old Style" panose="02020502050305020303" pitchFamily="18" charset="0"/>
            </a:endParaRPr>
          </a:p>
          <a:p>
            <a:endParaRPr lang="en-GB" b="1" dirty="0">
              <a:solidFill>
                <a:schemeClr val="accent5">
                  <a:lumMod val="50000"/>
                </a:schemeClr>
              </a:solidFill>
              <a:latin typeface="Goudy Old Style" panose="02020502050305020303" pitchFamily="18" charset="0"/>
            </a:endParaRPr>
          </a:p>
        </p:txBody>
      </p:sp>
      <p:sp>
        <p:nvSpPr>
          <p:cNvPr id="7" name="TextBox 6"/>
          <p:cNvSpPr txBox="1"/>
          <p:nvPr/>
        </p:nvSpPr>
        <p:spPr>
          <a:xfrm>
            <a:off x="5432028" y="3940733"/>
            <a:ext cx="2560320" cy="1754326"/>
          </a:xfrm>
          <a:prstGeom prst="rect">
            <a:avLst/>
          </a:prstGeom>
          <a:noFill/>
        </p:spPr>
        <p:txBody>
          <a:bodyPr wrap="square" rtlCol="0">
            <a:spAutoFit/>
          </a:bodyPr>
          <a:lstStyle/>
          <a:p>
            <a:r>
              <a:rPr lang="en-GB" b="1" dirty="0" smtClean="0">
                <a:solidFill>
                  <a:schemeClr val="accent5">
                    <a:lumMod val="50000"/>
                  </a:schemeClr>
                </a:solidFill>
                <a:latin typeface="Goudy Old Style" panose="02020502050305020303" pitchFamily="18" charset="0"/>
              </a:rPr>
              <a:t>Original Popular Tracks:</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Closer, Faster</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Infinity</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Thinking of You</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Another You</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Guessing</a:t>
            </a:r>
            <a:endParaRPr lang="en-GB" dirty="0">
              <a:solidFill>
                <a:schemeClr val="accent5">
                  <a:lumMod val="50000"/>
                </a:schemeClr>
              </a:solidFill>
              <a:latin typeface="Goudy Old Style" panose="02020502050305020303" pitchFamily="18" charset="0"/>
            </a:endParaRPr>
          </a:p>
        </p:txBody>
      </p:sp>
      <p:sp>
        <p:nvSpPr>
          <p:cNvPr id="8" name="TextBox 7"/>
          <p:cNvSpPr txBox="1"/>
          <p:nvPr/>
        </p:nvSpPr>
        <p:spPr>
          <a:xfrm>
            <a:off x="8229600" y="3492456"/>
            <a:ext cx="3840480" cy="2308324"/>
          </a:xfrm>
          <a:prstGeom prst="rect">
            <a:avLst/>
          </a:prstGeom>
          <a:noFill/>
        </p:spPr>
        <p:txBody>
          <a:bodyPr wrap="square" rtlCol="0">
            <a:spAutoFit/>
          </a:bodyPr>
          <a:lstStyle/>
          <a:p>
            <a:r>
              <a:rPr lang="en-GB" b="1" dirty="0" smtClean="0">
                <a:solidFill>
                  <a:schemeClr val="accent5">
                    <a:lumMod val="50000"/>
                  </a:schemeClr>
                </a:solidFill>
                <a:latin typeface="Goudy Old Style" panose="02020502050305020303" pitchFamily="18" charset="0"/>
              </a:rPr>
              <a:t>Most popular Cover Tracks from ATC:</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5 Seconds of Summer- ‘She looks so perfect’</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The 1975- ‘Chocolate’</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Taylor Swift- ‘All too Well’</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Taylor Swift- ‘Red’</a:t>
            </a:r>
          </a:p>
          <a:p>
            <a:pPr marL="285750" indent="-285750">
              <a:buFont typeface="Wingdings" panose="05000000000000000000" pitchFamily="2" charset="2"/>
              <a:buChar char="Ø"/>
            </a:pPr>
            <a:r>
              <a:rPr lang="en-GB" dirty="0" smtClean="0">
                <a:solidFill>
                  <a:schemeClr val="accent5">
                    <a:lumMod val="50000"/>
                  </a:schemeClr>
                </a:solidFill>
                <a:latin typeface="Goudy Old Style" panose="02020502050305020303" pitchFamily="18" charset="0"/>
              </a:rPr>
              <a:t>Mariah Carey- ‘All I want for Christmas is You’</a:t>
            </a:r>
            <a:endParaRPr lang="en-GB" dirty="0">
              <a:solidFill>
                <a:schemeClr val="accent5">
                  <a:lumMod val="50000"/>
                </a:schemeClr>
              </a:solidFill>
              <a:latin typeface="Goudy Old Style" panose="02020502050305020303" pitchFamily="18" charset="0"/>
            </a:endParaRPr>
          </a:p>
        </p:txBody>
      </p:sp>
      <p:sp>
        <p:nvSpPr>
          <p:cNvPr id="9" name="TextBox 8"/>
          <p:cNvSpPr txBox="1"/>
          <p:nvPr/>
        </p:nvSpPr>
        <p:spPr>
          <a:xfrm>
            <a:off x="5413248" y="5906500"/>
            <a:ext cx="6656832" cy="830997"/>
          </a:xfrm>
          <a:prstGeom prst="rect">
            <a:avLst/>
          </a:prstGeom>
          <a:noFill/>
        </p:spPr>
        <p:txBody>
          <a:bodyPr wrap="square" rtlCol="0">
            <a:spAutoFit/>
          </a:bodyPr>
          <a:lstStyle/>
          <a:p>
            <a:r>
              <a:rPr lang="en-GB" sz="1600" b="1" dirty="0" smtClean="0">
                <a:solidFill>
                  <a:schemeClr val="accent5">
                    <a:lumMod val="50000"/>
                  </a:schemeClr>
                </a:solidFill>
                <a:latin typeface="Goudy Old Style" panose="02020502050305020303" pitchFamily="18" charset="0"/>
              </a:rPr>
              <a:t>Popular Covers with Friends include</a:t>
            </a:r>
            <a:r>
              <a:rPr lang="en-GB" sz="1600" dirty="0" smtClean="0"/>
              <a:t>: </a:t>
            </a:r>
            <a:r>
              <a:rPr lang="en-GB" sz="1600" dirty="0" smtClean="0">
                <a:solidFill>
                  <a:schemeClr val="accent5">
                    <a:lumMod val="50000"/>
                  </a:schemeClr>
                </a:solidFill>
                <a:latin typeface="Goudy Old Style" panose="02020502050305020303" pitchFamily="18" charset="0"/>
              </a:rPr>
              <a:t>Justin Bieber- ‘Beauty and a Beat’, Owl City &amp; Carly Rae Jepson- ‘Good Time’, Demi Lovato- ‘Heart Attack, Kelly Clarkson- ‘Catch my Breath’, Gavin </a:t>
            </a:r>
            <a:r>
              <a:rPr lang="en-GB" sz="1600" dirty="0" err="1" smtClean="0">
                <a:solidFill>
                  <a:schemeClr val="accent5">
                    <a:lumMod val="50000"/>
                  </a:schemeClr>
                </a:solidFill>
                <a:latin typeface="Goudy Old Style" panose="02020502050305020303" pitchFamily="18" charset="0"/>
              </a:rPr>
              <a:t>DeGraw</a:t>
            </a:r>
            <a:r>
              <a:rPr lang="en-GB" sz="1600" dirty="0" smtClean="0">
                <a:solidFill>
                  <a:schemeClr val="accent5">
                    <a:lumMod val="50000"/>
                  </a:schemeClr>
                </a:solidFill>
                <a:latin typeface="Goudy Old Style" panose="02020502050305020303" pitchFamily="18" charset="0"/>
              </a:rPr>
              <a:t>- ‘Not Over You’, </a:t>
            </a:r>
            <a:endParaRPr lang="en-GB" sz="1600" dirty="0">
              <a:solidFill>
                <a:schemeClr val="accent5">
                  <a:lumMod val="50000"/>
                </a:schemeClr>
              </a:solidFill>
              <a:latin typeface="Goudy Old Style" panose="02020502050305020303" pitchFamily="18" charset="0"/>
            </a:endParaRPr>
          </a:p>
        </p:txBody>
      </p:sp>
    </p:spTree>
    <p:extLst>
      <p:ext uri="{BB962C8B-B14F-4D97-AF65-F5344CB8AC3E}">
        <p14:creationId xmlns:p14="http://schemas.microsoft.com/office/powerpoint/2010/main" val="130906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TotalTime>
  <Words>2815</Words>
  <Application>Microsoft Office PowerPoint</Application>
  <PresentationFormat>Widescreen</PresentationFormat>
  <Paragraphs>261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Goudy Old Style</vt:lpstr>
      <vt:lpstr>Wingdings</vt:lpstr>
      <vt:lpstr>Office Theme</vt:lpstr>
      <vt:lpstr>My Favourite Genre of Music</vt:lpstr>
      <vt:lpstr>History of Pop Rock Music</vt:lpstr>
      <vt:lpstr>History of Pop Rock Music- Top 20 According to rockonthenet.com</vt:lpstr>
      <vt:lpstr>History of Pop Rock Music</vt:lpstr>
      <vt:lpstr>History of Pop Rock Music</vt:lpstr>
      <vt:lpstr>My Favourite Artists within the Pop/Rock Genre Kings of Leon</vt:lpstr>
      <vt:lpstr>My Favourite Artists within the Pop/Rock Genre The Killers</vt:lpstr>
      <vt:lpstr>My Favourite Artists within the Pop/Rock Genre Coldplay</vt:lpstr>
      <vt:lpstr>My Favourite Artists within the Pop/Rock Genre Against The Current</vt:lpstr>
      <vt:lpstr>My Favourite Artists within the Pop/Rock Genre Fall Out Boy</vt:lpstr>
      <vt:lpstr>My Favourite Artists within the Pop/Rock Genre Paramore</vt:lpstr>
      <vt:lpstr>My Favourite Artists within the Pop/Rock Genre The Vamps</vt:lpstr>
      <vt:lpstr>My Favourite Artists within the Pop/Rock Genre Demi Lovato</vt:lpstr>
      <vt:lpstr>My Favourite Artists within the Pop/Rock Genre 5 Seconds of Summer</vt:lpstr>
      <vt:lpstr>My Favourite Artists within the Pop/Rock Genre All Time Low</vt:lpstr>
      <vt:lpstr>My Favourite Artists within the Pop/Rock Genre One Republic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Favourite Genre of Music</dc:title>
  <dc:creator>Chris</dc:creator>
  <cp:lastModifiedBy>Chris</cp:lastModifiedBy>
  <cp:revision>52</cp:revision>
  <dcterms:created xsi:type="dcterms:W3CDTF">2014-06-16T15:06:54Z</dcterms:created>
  <dcterms:modified xsi:type="dcterms:W3CDTF">2014-06-17T17:38:28Z</dcterms:modified>
</cp:coreProperties>
</file>